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21.png" ContentType="image/png"/>
  <Override PartName="/ppt/media/image6.jpeg" ContentType="image/jpeg"/>
  <Override PartName="/ppt/media/image5.png" ContentType="image/png"/>
  <Override PartName="/ppt/media/image7.png" ContentType="image/png"/>
  <Override PartName="/ppt/media/image8.png" ContentType="image/png"/>
  <Override PartName="/ppt/media/image9.png" ContentType="image/png"/>
  <Override PartName="/ppt/media/image10.jpeg" ContentType="image/jpe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6.gif" ContentType="image/gif"/>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47.gif" ContentType="image/gif"/>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png" ContentType="image/png"/>
  <Override PartName="/ppt/media/image38.jpeg" ContentType="image/jpeg"/>
  <Override PartName="/ppt/media/image45.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6.png" ContentType="image/png"/>
  <Override PartName="/ppt/media/image48.png" ContentType="image/png"/>
  <Override PartName="/ppt/media/image49.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latin typeface="Arial"/>
              </a:rPr>
              <a:t>Click to edit the notes format</a:t>
            </a:r>
            <a:endParaRPr b="0" lang="en-US" sz="2000" spc="-1" strike="noStrike">
              <a:latin typeface="Arial"/>
            </a:endParaRPr>
          </a:p>
        </p:txBody>
      </p:sp>
      <p:sp>
        <p:nvSpPr>
          <p:cNvPr id="4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latin typeface="Times New Roman"/>
              </a:rPr>
              <a:t>&lt;header&gt;</a:t>
            </a:r>
            <a:endParaRPr b="0" lang="en-US" sz="1400" spc="-1" strike="noStrike">
              <a:latin typeface="Times New Roman"/>
            </a:endParaRPr>
          </a:p>
        </p:txBody>
      </p:sp>
      <p:sp>
        <p:nvSpPr>
          <p:cNvPr id="45"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latin typeface="Times New Roman"/>
              </a:defRPr>
            </a:lvl1pPr>
          </a:lstStyle>
          <a:p>
            <a:pPr indent="0" algn="r">
              <a:buNone/>
            </a:pPr>
            <a:r>
              <a:rPr b="0" lang="en-US" sz="1400" spc="-1" strike="noStrike">
                <a:latin typeface="Times New Roman"/>
              </a:rPr>
              <a:t>&lt;date/time&gt;</a:t>
            </a:r>
            <a:endParaRPr b="0" lang="en-US" sz="1400" spc="-1" strike="noStrike">
              <a:latin typeface="Times New Roman"/>
            </a:endParaRPr>
          </a:p>
        </p:txBody>
      </p:sp>
      <p:sp>
        <p:nvSpPr>
          <p:cNvPr id="46"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latin typeface="Times New Roman"/>
              </a:defRPr>
            </a:lvl1pPr>
          </a:lstStyle>
          <a:p>
            <a:pPr indent="0">
              <a:buNone/>
            </a:pPr>
            <a:r>
              <a:rPr b="0" lang="en-US" sz="1400" spc="-1" strike="noStrike">
                <a:latin typeface="Times New Roman"/>
              </a:rPr>
              <a:t>&lt;footer&gt;</a:t>
            </a:r>
            <a:endParaRPr b="0" lang="en-US" sz="1400" spc="-1" strike="noStrike">
              <a:latin typeface="Times New Roman"/>
            </a:endParaRPr>
          </a:p>
        </p:txBody>
      </p:sp>
      <p:sp>
        <p:nvSpPr>
          <p:cNvPr id="47"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latin typeface="Times New Roman"/>
              </a:defRPr>
            </a:lvl1pPr>
          </a:lstStyle>
          <a:p>
            <a:pPr indent="0" algn="r">
              <a:buNone/>
            </a:pPr>
            <a:fld id="{485682E7-D755-4089-8FC7-ADE2665C0BC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685800" y="1143000"/>
            <a:ext cx="5486040" cy="3085920"/>
          </a:xfrm>
          <a:prstGeom prst="rect">
            <a:avLst/>
          </a:prstGeom>
          <a:ln w="0">
            <a:noFill/>
          </a:ln>
        </p:spPr>
      </p:sp>
      <p:sp>
        <p:nvSpPr>
          <p:cNvPr id="19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198"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6170B45A-7DAA-4F89-ACDA-68A26BA73300}"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2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AD81BE4D-9398-4C0D-9924-A1D3904CF57D}"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a:ln w="0">
            <a:noFill/>
          </a:ln>
        </p:spPr>
      </p:sp>
      <p:sp>
        <p:nvSpPr>
          <p:cNvPr id="22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28"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E785FB22-E2C3-43DF-A4F0-1D0EA1FF5820}"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a:ln w="0">
            <a:noFill/>
          </a:ln>
        </p:spPr>
      </p:sp>
      <p:sp>
        <p:nvSpPr>
          <p:cNvPr id="23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31"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B29A890C-D52F-4507-8677-C0AD161DFC35}"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a:ln w="0">
            <a:noFill/>
          </a:ln>
        </p:spPr>
      </p:sp>
      <p:sp>
        <p:nvSpPr>
          <p:cNvPr id="233"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34"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3B1B7CB6-2832-4D30-BD9E-AFA96DE86680}"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a:ln w="0">
            <a:noFill/>
          </a:ln>
        </p:spPr>
      </p:sp>
      <p:sp>
        <p:nvSpPr>
          <p:cNvPr id="236"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3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BABD891B-DEB0-4F3E-9C62-30B3B910D56C}"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a:ln w="0">
            <a:noFill/>
          </a:ln>
        </p:spPr>
      </p:sp>
      <p:sp>
        <p:nvSpPr>
          <p:cNvPr id="239"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40"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C2CEA5C0-2568-4883-BE3C-604E31C2390E}"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a:ln w="0">
            <a:noFill/>
          </a:ln>
        </p:spPr>
      </p:sp>
      <p:sp>
        <p:nvSpPr>
          <p:cNvPr id="242"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43"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BB25A828-1AF6-43C6-B706-8051D6B5AAE5}"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a:ln w="0">
            <a:noFill/>
          </a:ln>
        </p:spPr>
      </p:sp>
      <p:sp>
        <p:nvSpPr>
          <p:cNvPr id="24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46"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AFAC24F6-2658-483E-BAAD-9504199B56BE}"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a:ln w="0">
            <a:noFill/>
          </a:ln>
        </p:spPr>
      </p:sp>
      <p:sp>
        <p:nvSpPr>
          <p:cNvPr id="24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49"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66630B9F-4EAF-4A94-A6ED-89B7CD4BD426}"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6040" cy="3085920"/>
          </a:xfrm>
          <a:prstGeom prst="rect">
            <a:avLst/>
          </a:prstGeom>
          <a:ln w="0">
            <a:noFill/>
          </a:ln>
        </p:spPr>
      </p:sp>
      <p:sp>
        <p:nvSpPr>
          <p:cNvPr id="25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52"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420F1D27-3194-400C-970E-84CA796DF63B}"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685800" y="1143000"/>
            <a:ext cx="5486040" cy="3085920"/>
          </a:xfrm>
          <a:prstGeom prst="rect">
            <a:avLst/>
          </a:prstGeom>
          <a:ln w="0">
            <a:noFill/>
          </a:ln>
        </p:spPr>
      </p:sp>
      <p:sp>
        <p:nvSpPr>
          <p:cNvPr id="20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01"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B08273CA-21E8-4701-9CC2-4DA7F8E027CF}"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a:ln w="0">
            <a:noFill/>
          </a:ln>
        </p:spPr>
      </p:sp>
      <p:sp>
        <p:nvSpPr>
          <p:cNvPr id="25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55"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A49CA5F7-52C2-4EB8-9826-688C74A716C0}"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a:ln w="0">
            <a:noFill/>
          </a:ln>
        </p:spPr>
      </p:sp>
      <p:sp>
        <p:nvSpPr>
          <p:cNvPr id="25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58"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8B9A3DB3-140E-44F1-ADD4-0D5FF8AC5AB2}"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6040" cy="3085920"/>
          </a:xfrm>
          <a:prstGeom prst="rect">
            <a:avLst/>
          </a:prstGeom>
          <a:ln w="0">
            <a:noFill/>
          </a:ln>
        </p:spPr>
      </p:sp>
      <p:sp>
        <p:nvSpPr>
          <p:cNvPr id="26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61"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8B85975C-FAA5-4AAD-B727-D4B5DC581D79}"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6040" cy="3085920"/>
          </a:xfrm>
          <a:prstGeom prst="rect">
            <a:avLst/>
          </a:prstGeom>
          <a:ln w="0">
            <a:noFill/>
          </a:ln>
        </p:spPr>
      </p:sp>
      <p:sp>
        <p:nvSpPr>
          <p:cNvPr id="263"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64"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52F0C6C4-6B47-4866-ABAC-3B086E148B5D}"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6040" cy="3085920"/>
          </a:xfrm>
          <a:prstGeom prst="rect">
            <a:avLst/>
          </a:prstGeom>
          <a:ln w="0">
            <a:noFill/>
          </a:ln>
        </p:spPr>
      </p:sp>
      <p:sp>
        <p:nvSpPr>
          <p:cNvPr id="266"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67"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CDA61ADC-920B-4512-835E-66AE18DE31C2}"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1143000"/>
            <a:ext cx="5486040" cy="3085920"/>
          </a:xfrm>
          <a:prstGeom prst="rect">
            <a:avLst/>
          </a:prstGeom>
          <a:ln w="0">
            <a:noFill/>
          </a:ln>
        </p:spPr>
      </p:sp>
      <p:sp>
        <p:nvSpPr>
          <p:cNvPr id="269"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70"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43212081-2394-4A5D-8D95-2A5973323D63}"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6040" cy="3085920"/>
          </a:xfrm>
          <a:prstGeom prst="rect">
            <a:avLst/>
          </a:prstGeom>
          <a:ln w="0">
            <a:noFill/>
          </a:ln>
        </p:spPr>
      </p:sp>
      <p:sp>
        <p:nvSpPr>
          <p:cNvPr id="272"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73"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0308E011-E3E8-4C87-AE3B-D9C222A4C311}"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6040" cy="3085920"/>
          </a:xfrm>
          <a:prstGeom prst="rect">
            <a:avLst/>
          </a:prstGeom>
          <a:ln w="0">
            <a:noFill/>
          </a:ln>
        </p:spPr>
      </p:sp>
      <p:sp>
        <p:nvSpPr>
          <p:cNvPr id="27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76"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1D4B2DD1-8E9C-4A6A-AE61-05CE0AFED317}"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a:ln w="0">
            <a:noFill/>
          </a:ln>
        </p:spPr>
      </p:sp>
      <p:sp>
        <p:nvSpPr>
          <p:cNvPr id="27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79"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9310222E-ECD8-4208-8B9C-09F02CAB82E7}"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6040" cy="3085920"/>
          </a:xfrm>
          <a:prstGeom prst="rect">
            <a:avLst/>
          </a:prstGeom>
          <a:ln w="0">
            <a:noFill/>
          </a:ln>
        </p:spPr>
      </p:sp>
      <p:sp>
        <p:nvSpPr>
          <p:cNvPr id="28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82"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0C356D80-C538-45EA-B2F3-0BCD3533DE59}"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685800" y="1143000"/>
            <a:ext cx="5486040" cy="3085920"/>
          </a:xfrm>
          <a:prstGeom prst="rect">
            <a:avLst/>
          </a:prstGeom>
          <a:ln w="0">
            <a:noFill/>
          </a:ln>
        </p:spPr>
      </p:sp>
      <p:sp>
        <p:nvSpPr>
          <p:cNvPr id="203"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04"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451FC850-CC1D-456E-973B-6E235694903C}"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6040" cy="3085920"/>
          </a:xfrm>
          <a:prstGeom prst="rect">
            <a:avLst/>
          </a:prstGeom>
          <a:ln w="0">
            <a:noFill/>
          </a:ln>
        </p:spPr>
      </p:sp>
      <p:sp>
        <p:nvSpPr>
          <p:cNvPr id="28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85"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C6684890-6326-4689-AC73-1BC120918810}"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6040" cy="3085920"/>
          </a:xfrm>
          <a:prstGeom prst="rect">
            <a:avLst/>
          </a:prstGeom>
          <a:ln w="0">
            <a:noFill/>
          </a:ln>
        </p:spPr>
      </p:sp>
      <p:sp>
        <p:nvSpPr>
          <p:cNvPr id="28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88"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58F87BD4-DB64-45F9-9939-7048F377A7E2}"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6040" cy="3085920"/>
          </a:xfrm>
          <a:prstGeom prst="rect">
            <a:avLst/>
          </a:prstGeom>
          <a:ln w="0">
            <a:noFill/>
          </a:ln>
        </p:spPr>
      </p:sp>
      <p:sp>
        <p:nvSpPr>
          <p:cNvPr id="29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91"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B0BB1975-E3D6-4213-956F-D3BE1B6B6A88}"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685800" y="1143000"/>
            <a:ext cx="5486040" cy="3085920"/>
          </a:xfrm>
          <a:prstGeom prst="rect">
            <a:avLst/>
          </a:prstGeom>
          <a:ln w="0">
            <a:noFill/>
          </a:ln>
        </p:spPr>
      </p:sp>
      <p:sp>
        <p:nvSpPr>
          <p:cNvPr id="206"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0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35975740-59F3-4486-AA28-5EE34FF0BCCB}"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6040" cy="3085920"/>
          </a:xfrm>
          <a:prstGeom prst="rect">
            <a:avLst/>
          </a:prstGeom>
          <a:ln w="0">
            <a:noFill/>
          </a:ln>
        </p:spPr>
      </p:sp>
      <p:sp>
        <p:nvSpPr>
          <p:cNvPr id="20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1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903B4F22-F1D3-4C29-A4C3-C63F3446A897}"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a:ln w="0">
            <a:noFill/>
          </a:ln>
        </p:spPr>
      </p:sp>
      <p:sp>
        <p:nvSpPr>
          <p:cNvPr id="212"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1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843157AE-AE8D-4B4A-8C17-D58288270C53}"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1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47D536F1-3CB8-4191-934C-5D9DAFFB516A}"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1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73DFF499-F693-462B-9151-12A0E51DA236}" type="slidenum">
              <a:rPr b="0" lang="es-ES"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en-US" sz="2000" spc="-1" strike="noStrike">
              <a:latin typeface="Arial"/>
            </a:endParaRPr>
          </a:p>
        </p:txBody>
      </p:sp>
      <p:sp>
        <p:nvSpPr>
          <p:cNvPr id="22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latin typeface="Times New Roman"/>
              </a:defRPr>
            </a:lvl1pPr>
          </a:lstStyle>
          <a:p>
            <a:pPr indent="0" algn="r">
              <a:lnSpc>
                <a:spcPct val="100000"/>
              </a:lnSpc>
              <a:buNone/>
              <a:tabLst>
                <a:tab algn="l" pos="0"/>
              </a:tabLst>
            </a:pPr>
            <a:fld id="{572B4DE8-DFE2-4504-B1D9-18D64A43C8D2}" type="slidenum">
              <a:rPr b="0" lang="es-E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02BA879-DE66-44BA-BF2F-9C4790A37F63}"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8" name="PlaceHolder 2"/>
          <p:cNvSpPr>
            <a:spLocks noGrp="1"/>
          </p:cNvSpPr>
          <p:nvPr>
            <p:ph/>
          </p:nvPr>
        </p:nvSpPr>
        <p:spPr>
          <a:xfrm>
            <a:off x="838080" y="1825560"/>
            <a:ext cx="518112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9" name="PlaceHolder 3"/>
          <p:cNvSpPr>
            <a:spLocks noGrp="1"/>
          </p:cNvSpPr>
          <p:nvPr>
            <p:ph/>
          </p:nvPr>
        </p:nvSpPr>
        <p:spPr>
          <a:xfrm>
            <a:off x="838080" y="4098240"/>
            <a:ext cx="518112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DD195C9-F2DB-4ECA-BBB1-59D9E4DC9805}"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1" name="PlaceHolder 2"/>
          <p:cNvSpPr>
            <a:spLocks noGrp="1"/>
          </p:cNvSpPr>
          <p:nvPr>
            <p:ph/>
          </p:nvPr>
        </p:nvSpPr>
        <p:spPr>
          <a:xfrm>
            <a:off x="838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2" name="PlaceHolder 3"/>
          <p:cNvSpPr>
            <a:spLocks noGrp="1"/>
          </p:cNvSpPr>
          <p:nvPr>
            <p:ph/>
          </p:nvPr>
        </p:nvSpPr>
        <p:spPr>
          <a:xfrm>
            <a:off x="3493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3" name="PlaceHolder 4"/>
          <p:cNvSpPr>
            <a:spLocks noGrp="1"/>
          </p:cNvSpPr>
          <p:nvPr>
            <p:ph/>
          </p:nvPr>
        </p:nvSpPr>
        <p:spPr>
          <a:xfrm>
            <a:off x="838080" y="409824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4" name="PlaceHolder 5"/>
          <p:cNvSpPr>
            <a:spLocks noGrp="1"/>
          </p:cNvSpPr>
          <p:nvPr>
            <p:ph/>
          </p:nvPr>
        </p:nvSpPr>
        <p:spPr>
          <a:xfrm>
            <a:off x="3493080" y="409824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C1E7C7F-7352-44E5-9DB0-1B6FAFC21412}"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6" name="PlaceHolder 2"/>
          <p:cNvSpPr>
            <a:spLocks noGrp="1"/>
          </p:cNvSpPr>
          <p:nvPr>
            <p:ph/>
          </p:nvPr>
        </p:nvSpPr>
        <p:spPr>
          <a:xfrm>
            <a:off x="838080" y="182556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3"/>
          <p:cNvSpPr>
            <a:spLocks noGrp="1"/>
          </p:cNvSpPr>
          <p:nvPr>
            <p:ph/>
          </p:nvPr>
        </p:nvSpPr>
        <p:spPr>
          <a:xfrm>
            <a:off x="2590200" y="182556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4"/>
          <p:cNvSpPr>
            <a:spLocks noGrp="1"/>
          </p:cNvSpPr>
          <p:nvPr>
            <p:ph/>
          </p:nvPr>
        </p:nvSpPr>
        <p:spPr>
          <a:xfrm>
            <a:off x="4342320" y="182556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9" name="PlaceHolder 5"/>
          <p:cNvSpPr>
            <a:spLocks noGrp="1"/>
          </p:cNvSpPr>
          <p:nvPr>
            <p:ph/>
          </p:nvPr>
        </p:nvSpPr>
        <p:spPr>
          <a:xfrm>
            <a:off x="838080" y="409824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0" name="PlaceHolder 6"/>
          <p:cNvSpPr>
            <a:spLocks noGrp="1"/>
          </p:cNvSpPr>
          <p:nvPr>
            <p:ph/>
          </p:nvPr>
        </p:nvSpPr>
        <p:spPr>
          <a:xfrm>
            <a:off x="2590200" y="409824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1" name="PlaceHolder 7"/>
          <p:cNvSpPr>
            <a:spLocks noGrp="1"/>
          </p:cNvSpPr>
          <p:nvPr>
            <p:ph/>
          </p:nvPr>
        </p:nvSpPr>
        <p:spPr>
          <a:xfrm>
            <a:off x="4342320" y="4098240"/>
            <a:ext cx="1668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B6FEEA7-6B80-4F01-8910-69ECFC345C04}"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 name="PlaceHolder 2"/>
          <p:cNvSpPr>
            <a:spLocks noGrp="1"/>
          </p:cNvSpPr>
          <p:nvPr>
            <p:ph type="subTitle"/>
          </p:nvPr>
        </p:nvSpPr>
        <p:spPr>
          <a:xfrm>
            <a:off x="838080" y="1825560"/>
            <a:ext cx="5181120" cy="4350960"/>
          </a:xfrm>
          <a:prstGeom prst="rect">
            <a:avLst/>
          </a:prstGeom>
          <a:noFill/>
          <a:ln w="0">
            <a:noFill/>
          </a:ln>
        </p:spPr>
        <p:txBody>
          <a:bodyPr lIns="0" rIns="0" tIns="0" bIns="0" anchor="ctr">
            <a:noAutofit/>
          </a:bodyPr>
          <a:p>
            <a:pPr indent="0"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EE972AE-D243-4DC6-98D7-22678EC86F5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 name="PlaceHolder 2"/>
          <p:cNvSpPr>
            <a:spLocks noGrp="1"/>
          </p:cNvSpPr>
          <p:nvPr>
            <p:ph/>
          </p:nvPr>
        </p:nvSpPr>
        <p:spPr>
          <a:xfrm>
            <a:off x="838080" y="1825560"/>
            <a:ext cx="518112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C314A6F-7B18-40E3-88F3-CD75048CAF3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 name="PlaceHolder 2"/>
          <p:cNvSpPr>
            <a:spLocks noGrp="1"/>
          </p:cNvSpPr>
          <p:nvPr>
            <p:ph/>
          </p:nvPr>
        </p:nvSpPr>
        <p:spPr>
          <a:xfrm>
            <a:off x="838080" y="1825560"/>
            <a:ext cx="25282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 name="PlaceHolder 3"/>
          <p:cNvSpPr>
            <a:spLocks noGrp="1"/>
          </p:cNvSpPr>
          <p:nvPr>
            <p:ph/>
          </p:nvPr>
        </p:nvSpPr>
        <p:spPr>
          <a:xfrm>
            <a:off x="3493080" y="1825560"/>
            <a:ext cx="25282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E53539C-1F31-43E3-B78A-54AFC70CFB6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AFA7482-EF4E-4BB6-82CF-AB5EFA5C7FA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F022B93-F526-45BE-BA28-5D907B11016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6" name="PlaceHolder 2"/>
          <p:cNvSpPr>
            <a:spLocks noGrp="1"/>
          </p:cNvSpPr>
          <p:nvPr>
            <p:ph/>
          </p:nvPr>
        </p:nvSpPr>
        <p:spPr>
          <a:xfrm>
            <a:off x="838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7" name="PlaceHolder 3"/>
          <p:cNvSpPr>
            <a:spLocks noGrp="1"/>
          </p:cNvSpPr>
          <p:nvPr>
            <p:ph/>
          </p:nvPr>
        </p:nvSpPr>
        <p:spPr>
          <a:xfrm>
            <a:off x="3493080" y="1825560"/>
            <a:ext cx="25282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8" name="PlaceHolder 4"/>
          <p:cNvSpPr>
            <a:spLocks noGrp="1"/>
          </p:cNvSpPr>
          <p:nvPr>
            <p:ph/>
          </p:nvPr>
        </p:nvSpPr>
        <p:spPr>
          <a:xfrm>
            <a:off x="838080" y="409824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3D44BD3-7A4A-4C31-A83A-4A374D26945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0" name="PlaceHolder 2"/>
          <p:cNvSpPr>
            <a:spLocks noGrp="1"/>
          </p:cNvSpPr>
          <p:nvPr>
            <p:ph/>
          </p:nvPr>
        </p:nvSpPr>
        <p:spPr>
          <a:xfrm>
            <a:off x="838080" y="1825560"/>
            <a:ext cx="25282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1" name="PlaceHolder 3"/>
          <p:cNvSpPr>
            <a:spLocks noGrp="1"/>
          </p:cNvSpPr>
          <p:nvPr>
            <p:ph/>
          </p:nvPr>
        </p:nvSpPr>
        <p:spPr>
          <a:xfrm>
            <a:off x="3493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2" name="PlaceHolder 4"/>
          <p:cNvSpPr>
            <a:spLocks noGrp="1"/>
          </p:cNvSpPr>
          <p:nvPr>
            <p:ph/>
          </p:nvPr>
        </p:nvSpPr>
        <p:spPr>
          <a:xfrm>
            <a:off x="3493080" y="409824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B867A96-3A87-49CE-8331-46DB1A2F619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4" name="PlaceHolder 2"/>
          <p:cNvSpPr>
            <a:spLocks noGrp="1"/>
          </p:cNvSpPr>
          <p:nvPr>
            <p:ph/>
          </p:nvPr>
        </p:nvSpPr>
        <p:spPr>
          <a:xfrm>
            <a:off x="838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5" name="PlaceHolder 3"/>
          <p:cNvSpPr>
            <a:spLocks noGrp="1"/>
          </p:cNvSpPr>
          <p:nvPr>
            <p:ph/>
          </p:nvPr>
        </p:nvSpPr>
        <p:spPr>
          <a:xfrm>
            <a:off x="3493080" y="1825560"/>
            <a:ext cx="25282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6" name="PlaceHolder 4"/>
          <p:cNvSpPr>
            <a:spLocks noGrp="1"/>
          </p:cNvSpPr>
          <p:nvPr>
            <p:ph/>
          </p:nvPr>
        </p:nvSpPr>
        <p:spPr>
          <a:xfrm>
            <a:off x="838080" y="4098240"/>
            <a:ext cx="518112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C13EBAD-2E3E-43C9-80C6-417000039DB1}"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838080" y="1825560"/>
            <a:ext cx="5181120" cy="4350960"/>
          </a:xfrm>
          <a:prstGeom prst="rect">
            <a:avLst/>
          </a:prstGeom>
          <a:noFill/>
          <a:ln w="0">
            <a:noFill/>
          </a:ln>
        </p:spPr>
        <p:txBody>
          <a:bodyPr anchor="t">
            <a:normAutofit fontScale="90000"/>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 name="PlaceHolder 3"/>
          <p:cNvSpPr>
            <a:spLocks noGrp="1"/>
          </p:cNvSpPr>
          <p:nvPr>
            <p:ph type="body"/>
          </p:nvPr>
        </p:nvSpPr>
        <p:spPr>
          <a:xfrm>
            <a:off x="6172200" y="1825560"/>
            <a:ext cx="5181120" cy="4350960"/>
          </a:xfrm>
          <a:prstGeom prst="rect">
            <a:avLst/>
          </a:prstGeom>
          <a:noFill/>
          <a:ln w="0">
            <a:noFill/>
          </a:ln>
        </p:spPr>
        <p:txBody>
          <a:bodyPr anchor="t">
            <a:normAutofit fontScale="90000"/>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 name="PlaceHolder 4"/>
          <p:cNvSpPr>
            <a:spLocks noGrp="1"/>
          </p:cNvSpPr>
          <p:nvPr>
            <p:ph type="dt" idx="1"/>
          </p:nvPr>
        </p:nvSpPr>
        <p:spPr>
          <a:xfrm>
            <a:off x="838080" y="6356520"/>
            <a:ext cx="2742840" cy="364680"/>
          </a:xfrm>
          <a:prstGeom prst="rect">
            <a:avLst/>
          </a:prstGeom>
          <a:noFill/>
          <a:ln w="0">
            <a:noFill/>
          </a:ln>
        </p:spPr>
        <p:txBody>
          <a:bodyPr anchor="ctr">
            <a:noAutofit/>
          </a:bodyPr>
          <a:lstStyle>
            <a:lvl1pPr indent="0">
              <a:buNone/>
              <a:defRPr b="0" lang="en-US" sz="1400" spc="-1" strike="noStrike">
                <a:latin typeface="Times New Roman"/>
              </a:defRPr>
            </a:lvl1pPr>
          </a:lstStyle>
          <a:p>
            <a:pPr indent="0">
              <a:buNone/>
            </a:pPr>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latin typeface="Times New Roman"/>
              </a:defRPr>
            </a:lvl1pPr>
          </a:lstStyle>
          <a:p>
            <a:pPr indent="0" algn="ctr">
              <a:buNone/>
            </a:pPr>
            <a:r>
              <a:rPr b="0" lang="en-US" sz="1400" spc="-1" strike="noStrike">
                <a:latin typeface="Times New Roman"/>
              </a:rPr>
              <a:t>&lt;footer&gt;</a:t>
            </a:r>
            <a:endParaRPr b="0" lang="en-US" sz="1400" spc="-1" strike="noStrike">
              <a:latin typeface="Times New Roman"/>
            </a:endParaRPr>
          </a:p>
        </p:txBody>
      </p:sp>
      <p:sp>
        <p:nvSpPr>
          <p:cNvPr id="5" name="PlaceHolder 6"/>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tabLst>
                <a:tab algn="l" pos="0"/>
              </a:tabLst>
              <a:defRPr b="0" lang="es-ES" sz="1200" spc="-1" strike="noStrike">
                <a:solidFill>
                  <a:schemeClr val="lt1"/>
                </a:solidFill>
                <a:latin typeface="Calibri"/>
                <a:ea typeface="Calibri"/>
              </a:defRPr>
            </a:lvl1pPr>
          </a:lstStyle>
          <a:p>
            <a:pPr indent="0" algn="r">
              <a:lnSpc>
                <a:spcPct val="100000"/>
              </a:lnSpc>
              <a:buNone/>
              <a:tabLst>
                <a:tab algn="l" pos="0"/>
              </a:tabLst>
            </a:pPr>
            <a:fld id="{D4ED1641-4364-46F0-8172-3DF65067A508}" type="slidenum">
              <a:rPr b="0" lang="es-ES" sz="1200" spc="-1" strike="noStrike">
                <a:solidFill>
                  <a:schemeClr val="lt1"/>
                </a:solidFill>
                <a:latin typeface="Calibri"/>
                <a:ea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4.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4.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4.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6.gif"/><Relationship Id="rId2" Type="http://schemas.openxmlformats.org/officeDocument/2006/relationships/slideLayout" Target="../slideLayouts/slideLayout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29.png"/><Relationship Id="rId3" Type="http://schemas.openxmlformats.org/officeDocument/2006/relationships/hyperlink" Target="https://www.analyticssteps.com/blogs/7-types-activation-functions-neural-network" TargetMode="External"/><Relationship Id="rId4" Type="http://schemas.openxmlformats.org/officeDocument/2006/relationships/slideLayout" Target="../slideLayouts/slideLayout4.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4.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gif"/><Relationship Id="rId4" Type="http://schemas.openxmlformats.org/officeDocument/2006/relationships/hyperlink" Target="https://ruder.io/optimizing-gradient-descent/index.html" TargetMode="External"/><Relationship Id="rId5" Type="http://schemas.openxmlformats.org/officeDocument/2006/relationships/slideLayout" Target="../slideLayouts/slideLayout4.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4.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 TargetMode="External"/><Relationship Id="rId2" Type="http://schemas.openxmlformats.org/officeDocument/2006/relationships/hyperlink" Target="https://www.youtube.com/watch?v=MRIv2IwFTPg" TargetMode="External"/><Relationship Id="rId3" Type="http://schemas.openxmlformats.org/officeDocument/2006/relationships/hyperlink" Target="https://www.youtube.com/watch?v=uwbHOpp9xkc" TargetMode="External"/><Relationship Id="rId4" Type="http://schemas.openxmlformats.org/officeDocument/2006/relationships/slideLayout" Target="../slideLayouts/slideLayout4.xml"/><Relationship Id="rId5"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4.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4.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jpeg"/><Relationship Id="rId4" Type="http://schemas.openxmlformats.org/officeDocument/2006/relationships/slideLayout" Target="../slideLayouts/slideLayout4.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www.youtube.com/watch?v=gJEzuYynaiw" TargetMode="External"/><Relationship Id="rId6" Type="http://schemas.openxmlformats.org/officeDocument/2006/relationships/hyperlink" Target="https://www.youtube.com/watch?v=gJEzuYynaiw" TargetMode="External"/><Relationship Id="rId7" Type="http://schemas.openxmlformats.org/officeDocument/2006/relationships/slideLayout" Target="../slideLayouts/slideLayout4.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2276640" y="2330280"/>
            <a:ext cx="7638480" cy="2197440"/>
          </a:xfrm>
          <a:prstGeom prst="rect">
            <a:avLst/>
          </a:prstGeom>
          <a:noFill/>
          <a:ln w="0">
            <a:noFill/>
          </a:ln>
        </p:spPr>
        <p:txBody>
          <a:bodyPr anchor="ctr">
            <a:normAutofit/>
          </a:bodyPr>
          <a:p>
            <a:pPr indent="0" algn="ctr">
              <a:lnSpc>
                <a:spcPct val="90000"/>
              </a:lnSpc>
              <a:buNone/>
              <a:tabLst>
                <a:tab algn="l" pos="0"/>
              </a:tabLst>
            </a:pPr>
            <a:r>
              <a:rPr b="0" lang="es-ES" sz="4400" spc="-1" strike="noStrike">
                <a:solidFill>
                  <a:srgbClr val="ff0000"/>
                </a:solidFill>
                <a:latin typeface="Calibri"/>
                <a:ea typeface="Calibri"/>
              </a:rPr>
              <a:t>Deep Learning - Introduction</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Google Shape;151;ga264c5d9f9_0_23" descr=""/>
          <p:cNvPicPr/>
          <p:nvPr/>
        </p:nvPicPr>
        <p:blipFill>
          <a:blip r:embed="rId1"/>
          <a:stretch/>
        </p:blipFill>
        <p:spPr>
          <a:xfrm>
            <a:off x="821160" y="1190880"/>
            <a:ext cx="3599640" cy="2152800"/>
          </a:xfrm>
          <a:prstGeom prst="rect">
            <a:avLst/>
          </a:prstGeom>
          <a:ln w="0">
            <a:noFill/>
          </a:ln>
        </p:spPr>
      </p:pic>
      <p:pic>
        <p:nvPicPr>
          <p:cNvPr id="77" name="Google Shape;152;ga264c5d9f9_0_23" descr=""/>
          <p:cNvPicPr/>
          <p:nvPr/>
        </p:nvPicPr>
        <p:blipFill>
          <a:blip r:embed="rId2"/>
          <a:stretch/>
        </p:blipFill>
        <p:spPr>
          <a:xfrm>
            <a:off x="4839480" y="1190880"/>
            <a:ext cx="3234960" cy="2199600"/>
          </a:xfrm>
          <a:prstGeom prst="rect">
            <a:avLst/>
          </a:prstGeom>
          <a:ln w="0">
            <a:noFill/>
          </a:ln>
        </p:spPr>
      </p:pic>
      <p:pic>
        <p:nvPicPr>
          <p:cNvPr id="78" name="Google Shape;153;ga264c5d9f9_0_23" descr=""/>
          <p:cNvPicPr/>
          <p:nvPr/>
        </p:nvPicPr>
        <p:blipFill>
          <a:blip r:embed="rId3"/>
          <a:stretch/>
        </p:blipFill>
        <p:spPr>
          <a:xfrm>
            <a:off x="821160" y="3702600"/>
            <a:ext cx="3599640" cy="2199600"/>
          </a:xfrm>
          <a:prstGeom prst="rect">
            <a:avLst/>
          </a:prstGeom>
          <a:ln w="0">
            <a:noFill/>
          </a:ln>
        </p:spPr>
      </p:pic>
      <p:pic>
        <p:nvPicPr>
          <p:cNvPr id="79" name="Google Shape;154;ga264c5d9f9_0_23" descr=""/>
          <p:cNvPicPr/>
          <p:nvPr/>
        </p:nvPicPr>
        <p:blipFill>
          <a:blip r:embed="rId4"/>
          <a:srcRect l="0" t="0" r="50051" b="0"/>
          <a:stretch/>
        </p:blipFill>
        <p:spPr>
          <a:xfrm>
            <a:off x="9148680" y="1190880"/>
            <a:ext cx="2001960" cy="2199600"/>
          </a:xfrm>
          <a:prstGeom prst="rect">
            <a:avLst/>
          </a:prstGeom>
          <a:ln w="0">
            <a:noFill/>
          </a:ln>
        </p:spPr>
      </p:pic>
      <p:pic>
        <p:nvPicPr>
          <p:cNvPr id="80" name="Google Shape;155;ga264c5d9f9_0_23" descr=""/>
          <p:cNvPicPr/>
          <p:nvPr/>
        </p:nvPicPr>
        <p:blipFill>
          <a:blip r:embed="rId5"/>
          <a:stretch/>
        </p:blipFill>
        <p:spPr>
          <a:xfrm>
            <a:off x="9148680" y="3749760"/>
            <a:ext cx="2152800" cy="2152800"/>
          </a:xfrm>
          <a:prstGeom prst="rect">
            <a:avLst/>
          </a:prstGeom>
          <a:ln w="0">
            <a:noFill/>
          </a:ln>
        </p:spPr>
      </p:pic>
      <p:pic>
        <p:nvPicPr>
          <p:cNvPr id="81" name="Google Shape;156;ga264c5d9f9_0_23" descr=""/>
          <p:cNvPicPr/>
          <p:nvPr/>
        </p:nvPicPr>
        <p:blipFill>
          <a:blip r:embed="rId6"/>
          <a:stretch/>
        </p:blipFill>
        <p:spPr>
          <a:xfrm>
            <a:off x="5427000" y="3650760"/>
            <a:ext cx="2253600" cy="2293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Google Shape;162;ga264c5d9f9_0_31" descr=""/>
          <p:cNvPicPr/>
          <p:nvPr/>
        </p:nvPicPr>
        <p:blipFill>
          <a:blip r:embed="rId1"/>
          <a:srcRect l="0" t="0" r="0" b="7195"/>
          <a:stretch/>
        </p:blipFill>
        <p:spPr>
          <a:xfrm>
            <a:off x="1157400" y="1199160"/>
            <a:ext cx="3258360" cy="2171160"/>
          </a:xfrm>
          <a:prstGeom prst="rect">
            <a:avLst/>
          </a:prstGeom>
          <a:ln w="0">
            <a:noFill/>
          </a:ln>
        </p:spPr>
      </p:pic>
      <p:pic>
        <p:nvPicPr>
          <p:cNvPr id="83" name="Google Shape;163;ga264c5d9f9_0_31" descr=""/>
          <p:cNvPicPr/>
          <p:nvPr/>
        </p:nvPicPr>
        <p:blipFill>
          <a:blip r:embed="rId2"/>
          <a:stretch/>
        </p:blipFill>
        <p:spPr>
          <a:xfrm>
            <a:off x="5122080" y="1314000"/>
            <a:ext cx="3449160" cy="1941480"/>
          </a:xfrm>
          <a:prstGeom prst="rect">
            <a:avLst/>
          </a:prstGeom>
          <a:ln w="0">
            <a:noFill/>
          </a:ln>
        </p:spPr>
      </p:pic>
      <p:pic>
        <p:nvPicPr>
          <p:cNvPr id="84" name="Google Shape;164;ga264c5d9f9_0_31" descr=""/>
          <p:cNvPicPr/>
          <p:nvPr/>
        </p:nvPicPr>
        <p:blipFill>
          <a:blip r:embed="rId3"/>
          <a:stretch/>
        </p:blipFill>
        <p:spPr>
          <a:xfrm>
            <a:off x="1157400" y="4041720"/>
            <a:ext cx="3313800" cy="1863720"/>
          </a:xfrm>
          <a:prstGeom prst="rect">
            <a:avLst/>
          </a:prstGeom>
          <a:ln w="0">
            <a:noFill/>
          </a:ln>
        </p:spPr>
      </p:pic>
      <p:pic>
        <p:nvPicPr>
          <p:cNvPr id="85" name="Google Shape;165;ga264c5d9f9_0_31" descr=""/>
          <p:cNvPicPr/>
          <p:nvPr/>
        </p:nvPicPr>
        <p:blipFill>
          <a:blip r:embed="rId4"/>
          <a:srcRect l="49428" t="0" r="0" b="0"/>
          <a:stretch/>
        </p:blipFill>
        <p:spPr>
          <a:xfrm>
            <a:off x="9326520" y="1318320"/>
            <a:ext cx="1781280" cy="1933200"/>
          </a:xfrm>
          <a:prstGeom prst="rect">
            <a:avLst/>
          </a:prstGeom>
          <a:ln w="0">
            <a:noFill/>
          </a:ln>
        </p:spPr>
      </p:pic>
      <p:pic>
        <p:nvPicPr>
          <p:cNvPr id="86" name="Google Shape;166;ga264c5d9f9_0_31" descr=""/>
          <p:cNvPicPr/>
          <p:nvPr/>
        </p:nvPicPr>
        <p:blipFill>
          <a:blip r:embed="rId5"/>
          <a:stretch/>
        </p:blipFill>
        <p:spPr>
          <a:xfrm>
            <a:off x="9170640" y="3789720"/>
            <a:ext cx="2435760" cy="1620720"/>
          </a:xfrm>
          <a:prstGeom prst="rect">
            <a:avLst/>
          </a:prstGeom>
          <a:ln w="0">
            <a:noFill/>
          </a:ln>
        </p:spPr>
      </p:pic>
      <p:pic>
        <p:nvPicPr>
          <p:cNvPr id="87" name="Google Shape;167;ga264c5d9f9_0_31" descr=""/>
          <p:cNvPicPr/>
          <p:nvPr/>
        </p:nvPicPr>
        <p:blipFill>
          <a:blip r:embed="rId6"/>
          <a:stretch/>
        </p:blipFill>
        <p:spPr>
          <a:xfrm>
            <a:off x="6051600" y="3805920"/>
            <a:ext cx="1781280" cy="2335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Inspiración biológica</a:t>
            </a:r>
            <a:endParaRPr b="0" lang="en-US" sz="4400" spc="-1" strike="noStrike">
              <a:solidFill>
                <a:srgbClr val="000000"/>
              </a:solidFill>
              <a:latin typeface="Arial"/>
            </a:endParaRPr>
          </a:p>
        </p:txBody>
      </p:sp>
      <p:sp>
        <p:nvSpPr>
          <p:cNvPr id="89" name="Google Shape;174;ga264c5d9f9_0_3"/>
          <p:cNvSpPr/>
          <p:nvPr/>
        </p:nvSpPr>
        <p:spPr>
          <a:xfrm>
            <a:off x="598680" y="1294200"/>
            <a:ext cx="10704960" cy="25851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Calibri"/>
                <a:ea typeface="Calibri"/>
              </a:rPr>
              <a:t>Las redes neuronales están inspirados en el concepto biológico de una neurona. Las neuronas recogen información de otras neuronas, a través de las dendritas. Estas señales producen cambios en el soma (cuerpo de la célula) mediante pequeñas señales eléctricas, y si la señal supera cierto umbral, se propaga a las siguientes neuronas a través del axón.</a:t>
            </a:r>
            <a:endParaRPr b="0" lang="en-US" sz="1800" spc="-1" strike="noStrike">
              <a:latin typeface="Arial"/>
            </a:endParaRPr>
          </a:p>
        </p:txBody>
      </p:sp>
      <p:pic>
        <p:nvPicPr>
          <p:cNvPr id="90" name="Google Shape;175;ga264c5d9f9_0_3" descr="Image for post"/>
          <p:cNvPicPr/>
          <p:nvPr/>
        </p:nvPicPr>
        <p:blipFill>
          <a:blip r:embed="rId1"/>
          <a:stretch/>
        </p:blipFill>
        <p:spPr>
          <a:xfrm>
            <a:off x="3440880" y="2972880"/>
            <a:ext cx="5220720" cy="29293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76640" y="2330280"/>
            <a:ext cx="7638480" cy="2197440"/>
          </a:xfrm>
          <a:prstGeom prst="rect">
            <a:avLst/>
          </a:prstGeom>
          <a:noFill/>
          <a:ln w="0">
            <a:noFill/>
          </a:ln>
        </p:spPr>
        <p:txBody>
          <a:bodyPr anchor="ctr">
            <a:noAutofit/>
          </a:bodyPr>
          <a:p>
            <a:pPr indent="0" algn="ctr">
              <a:lnSpc>
                <a:spcPct val="90000"/>
              </a:lnSpc>
              <a:buNone/>
              <a:tabLst>
                <a:tab algn="l" pos="0"/>
              </a:tabLst>
            </a:pPr>
            <a:r>
              <a:rPr b="0" lang="es-ES" sz="4400" spc="-1" strike="noStrike">
                <a:solidFill>
                  <a:srgbClr val="ff0000"/>
                </a:solidFill>
                <a:latin typeface="Calibri"/>
                <a:ea typeface="Calibri"/>
              </a:rPr>
              <a:t>La neurona</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McCulloch-Pitts neuron</a:t>
            </a:r>
            <a:endParaRPr b="0" lang="en-US" sz="4400" spc="-1" strike="noStrike">
              <a:solidFill>
                <a:srgbClr val="000000"/>
              </a:solidFill>
              <a:latin typeface="Arial"/>
            </a:endParaRPr>
          </a:p>
        </p:txBody>
      </p:sp>
      <p:sp>
        <p:nvSpPr>
          <p:cNvPr id="93" name="Google Shape;188;ga264c5d9f9_0_62"/>
          <p:cNvSpPr/>
          <p:nvPr/>
        </p:nvSpPr>
        <p:spPr>
          <a:xfrm>
            <a:off x="525240" y="1477800"/>
            <a:ext cx="4511520" cy="2589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900" spc="-1" strike="noStrike">
                <a:solidFill>
                  <a:schemeClr val="lt1"/>
                </a:solidFill>
                <a:latin typeface="Calibri"/>
                <a:ea typeface="Calibri"/>
              </a:rPr>
              <a:t>Componentes de la neurona:</a:t>
            </a:r>
            <a:endParaRPr b="0" lang="en-US" sz="1900" spc="-1" strike="noStrike">
              <a:latin typeface="Arial"/>
            </a:endParaRPr>
          </a:p>
          <a:p>
            <a:pPr marL="457200" indent="-349200">
              <a:lnSpc>
                <a:spcPct val="100000"/>
              </a:lnSpc>
              <a:buClr>
                <a:srgbClr val="ffffff"/>
              </a:buClr>
              <a:buFont typeface="Calibri"/>
              <a:buChar char="-"/>
              <a:tabLst>
                <a:tab algn="l" pos="0"/>
              </a:tabLst>
            </a:pPr>
            <a:r>
              <a:rPr b="1" lang="es-ES" sz="1900" spc="-1" strike="noStrike">
                <a:solidFill>
                  <a:schemeClr val="lt1"/>
                </a:solidFill>
                <a:latin typeface="Calibri"/>
                <a:ea typeface="Calibri"/>
              </a:rPr>
              <a:t>Inputs</a:t>
            </a:r>
            <a:endParaRPr b="0" lang="en-US" sz="1900" spc="-1" strike="noStrike">
              <a:latin typeface="Arial"/>
            </a:endParaRPr>
          </a:p>
          <a:p>
            <a:pPr marL="457200" indent="-349200">
              <a:lnSpc>
                <a:spcPct val="100000"/>
              </a:lnSpc>
              <a:buClr>
                <a:srgbClr val="ffffff"/>
              </a:buClr>
              <a:buFont typeface="Calibri"/>
              <a:buChar char="-"/>
              <a:tabLst>
                <a:tab algn="l" pos="0"/>
              </a:tabLst>
            </a:pPr>
            <a:r>
              <a:rPr b="1" lang="es-ES" sz="1900" spc="-1" strike="noStrike">
                <a:solidFill>
                  <a:schemeClr val="lt1"/>
                </a:solidFill>
                <a:latin typeface="Calibri"/>
                <a:ea typeface="Calibri"/>
              </a:rPr>
              <a:t>Pesos</a:t>
            </a:r>
            <a:r>
              <a:rPr b="0" lang="es-ES" sz="1900" spc="-1" strike="noStrike">
                <a:solidFill>
                  <a:schemeClr val="lt1"/>
                </a:solidFill>
                <a:latin typeface="Calibri"/>
                <a:ea typeface="Calibri"/>
              </a:rPr>
              <a:t> que recibe cada input, se combinan como si de una regresión lineal se tratase</a:t>
            </a:r>
            <a:endParaRPr b="0" lang="en-US" sz="1900" spc="-1" strike="noStrike">
              <a:latin typeface="Arial"/>
            </a:endParaRPr>
          </a:p>
          <a:p>
            <a:pPr marL="457200" indent="-349200">
              <a:lnSpc>
                <a:spcPct val="100000"/>
              </a:lnSpc>
              <a:buClr>
                <a:srgbClr val="ffffff"/>
              </a:buClr>
              <a:buFont typeface="Calibri"/>
              <a:buChar char="-"/>
              <a:tabLst>
                <a:tab algn="l" pos="0"/>
              </a:tabLst>
            </a:pPr>
            <a:r>
              <a:rPr b="0" lang="es-ES" sz="1900" spc="-1" strike="noStrike">
                <a:solidFill>
                  <a:schemeClr val="lt1"/>
                </a:solidFill>
                <a:latin typeface="Calibri"/>
                <a:ea typeface="Calibri"/>
              </a:rPr>
              <a:t>Problemas binarios</a:t>
            </a:r>
            <a:endParaRPr b="0" lang="en-US" sz="1900" spc="-1" strike="noStrike">
              <a:latin typeface="Arial"/>
            </a:endParaRPr>
          </a:p>
          <a:p>
            <a:pPr marL="457200" indent="-349200">
              <a:lnSpc>
                <a:spcPct val="100000"/>
              </a:lnSpc>
              <a:buClr>
                <a:srgbClr val="ffffff"/>
              </a:buClr>
              <a:buFont typeface="Calibri"/>
              <a:buChar char="-"/>
              <a:tabLst>
                <a:tab algn="l" pos="0"/>
              </a:tabLst>
            </a:pPr>
            <a:r>
              <a:rPr b="1" lang="es-ES" sz="1900" spc="-1" strike="noStrike">
                <a:solidFill>
                  <a:schemeClr val="lt1"/>
                </a:solidFill>
                <a:latin typeface="Calibri"/>
                <a:ea typeface="Calibri"/>
              </a:rPr>
              <a:t>Bias</a:t>
            </a:r>
            <a:endParaRPr b="0" lang="en-US" sz="1900" spc="-1" strike="noStrike">
              <a:latin typeface="Arial"/>
            </a:endParaRPr>
          </a:p>
          <a:p>
            <a:pPr marL="457200" indent="-349200">
              <a:lnSpc>
                <a:spcPct val="100000"/>
              </a:lnSpc>
              <a:buClr>
                <a:srgbClr val="ffffff"/>
              </a:buClr>
              <a:buFont typeface="Calibri"/>
              <a:buChar char="-"/>
              <a:tabLst>
                <a:tab algn="l" pos="0"/>
              </a:tabLst>
            </a:pPr>
            <a:r>
              <a:rPr b="1" lang="es-ES" sz="1900" spc="-1" strike="noStrike">
                <a:solidFill>
                  <a:schemeClr val="lt1"/>
                </a:solidFill>
                <a:latin typeface="Calibri"/>
                <a:ea typeface="Calibri"/>
              </a:rPr>
              <a:t>Activation function:</a:t>
            </a:r>
            <a:r>
              <a:rPr b="0" lang="es-ES" sz="1900" spc="-1" strike="noStrike">
                <a:solidFill>
                  <a:schemeClr val="lt1"/>
                </a:solidFill>
                <a:latin typeface="Calibri"/>
                <a:ea typeface="Calibri"/>
              </a:rPr>
              <a:t> si la señal cumple cierto threshold, se activa la salida</a:t>
            </a:r>
            <a:endParaRPr b="0" lang="en-US" sz="1900" spc="-1" strike="noStrike">
              <a:latin typeface="Arial"/>
            </a:endParaRPr>
          </a:p>
        </p:txBody>
      </p:sp>
      <p:pic>
        <p:nvPicPr>
          <p:cNvPr id="94" name="Google Shape;189;ga264c5d9f9_0_62" descr=""/>
          <p:cNvPicPr/>
          <p:nvPr/>
        </p:nvPicPr>
        <p:blipFill>
          <a:blip r:embed="rId1"/>
          <a:stretch/>
        </p:blipFill>
        <p:spPr>
          <a:xfrm>
            <a:off x="6480000" y="2337120"/>
            <a:ext cx="5256000" cy="2269080"/>
          </a:xfrm>
          <a:prstGeom prst="rect">
            <a:avLst/>
          </a:prstGeom>
          <a:ln w="0">
            <a:noFill/>
          </a:ln>
        </p:spPr>
      </p:pic>
      <p:pic>
        <p:nvPicPr>
          <p:cNvPr id="95" name="Google Shape;190;ga264c5d9f9_0_62" descr=""/>
          <p:cNvPicPr/>
          <p:nvPr/>
        </p:nvPicPr>
        <p:blipFill>
          <a:blip r:embed="rId2"/>
          <a:stretch/>
        </p:blipFill>
        <p:spPr>
          <a:xfrm>
            <a:off x="9891360" y="165240"/>
            <a:ext cx="1923120" cy="1442160"/>
          </a:xfrm>
          <a:prstGeom prst="rect">
            <a:avLst/>
          </a:prstGeom>
          <a:ln w="0">
            <a:noFill/>
          </a:ln>
        </p:spPr>
      </p:pic>
      <p:pic>
        <p:nvPicPr>
          <p:cNvPr id="96" name="Google Shape;191;ga264c5d9f9_0_62" descr=""/>
          <p:cNvPicPr/>
          <p:nvPr/>
        </p:nvPicPr>
        <p:blipFill>
          <a:blip r:embed="rId3"/>
          <a:stretch/>
        </p:blipFill>
        <p:spPr>
          <a:xfrm>
            <a:off x="936720" y="4852440"/>
            <a:ext cx="3567240" cy="1049040"/>
          </a:xfrm>
          <a:prstGeom prst="rect">
            <a:avLst/>
          </a:prstGeom>
          <a:ln w="0">
            <a:noFill/>
          </a:ln>
        </p:spPr>
      </p:pic>
      <p:sp>
        <p:nvSpPr>
          <p:cNvPr id="97" name="Google Shape;192;ga264c5d9f9_0_62"/>
          <p:cNvSpPr/>
          <p:nvPr/>
        </p:nvSpPr>
        <p:spPr>
          <a:xfrm>
            <a:off x="6436800" y="1815840"/>
            <a:ext cx="5256360" cy="520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900" spc="-1" strike="noStrike">
                <a:solidFill>
                  <a:schemeClr val="lt1"/>
                </a:solidFill>
                <a:latin typeface="Calibri"/>
                <a:ea typeface="Calibri"/>
              </a:rPr>
              <a:t>Comportamiento similar a una regresión lineal</a:t>
            </a:r>
            <a:endParaRPr b="0" lang="en-US" sz="1900" spc="-1" strike="noStrike">
              <a:latin typeface="Arial"/>
            </a:endParaRPr>
          </a:p>
        </p:txBody>
      </p:sp>
      <p:pic>
        <p:nvPicPr>
          <p:cNvPr id="98" name="Google Shape;193;ga264c5d9f9_0_62" descr=""/>
          <p:cNvPicPr/>
          <p:nvPr/>
        </p:nvPicPr>
        <p:blipFill>
          <a:blip r:embed="rId4"/>
          <a:stretch/>
        </p:blipFill>
        <p:spPr>
          <a:xfrm>
            <a:off x="6189480" y="4759200"/>
            <a:ext cx="5546880" cy="1330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¿Qué resuelve una neurona?</a:t>
            </a:r>
            <a:endParaRPr b="0" lang="en-US" sz="4400" spc="-1" strike="noStrike">
              <a:solidFill>
                <a:srgbClr val="000000"/>
              </a:solidFill>
              <a:latin typeface="Arial"/>
            </a:endParaRPr>
          </a:p>
        </p:txBody>
      </p:sp>
      <p:sp>
        <p:nvSpPr>
          <p:cNvPr id="100" name="Google Shape;200;ga264c5d9f9_0_73"/>
          <p:cNvSpPr/>
          <p:nvPr/>
        </p:nvSpPr>
        <p:spPr>
          <a:xfrm>
            <a:off x="525240" y="1477800"/>
            <a:ext cx="11104200" cy="529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900" spc="-1" strike="noStrike">
                <a:solidFill>
                  <a:schemeClr val="lt1"/>
                </a:solidFill>
                <a:latin typeface="Calibri"/>
                <a:ea typeface="Calibri"/>
              </a:rPr>
              <a:t>Las neuronas en solitario no resuelven problemas complejos. Veamos algunos ejemplos</a:t>
            </a:r>
            <a:endParaRPr b="0" lang="en-US" sz="1900" spc="-1" strike="noStrike">
              <a:latin typeface="Arial"/>
            </a:endParaRPr>
          </a:p>
        </p:txBody>
      </p:sp>
      <p:sp>
        <p:nvSpPr>
          <p:cNvPr id="101" name="Google Shape;201;ga264c5d9f9_0_73"/>
          <p:cNvSpPr/>
          <p:nvPr/>
        </p:nvSpPr>
        <p:spPr>
          <a:xfrm>
            <a:off x="603360" y="2329200"/>
            <a:ext cx="3350880" cy="3996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900" spc="-1" strike="noStrike">
                <a:solidFill>
                  <a:schemeClr val="lt1"/>
                </a:solidFill>
                <a:latin typeface="Calibri"/>
                <a:ea typeface="Calibri"/>
              </a:rPr>
              <a:t>Puerta AND</a:t>
            </a:r>
            <a:endParaRPr b="0" lang="en-US" sz="1900" spc="-1" strike="noStrike">
              <a:latin typeface="Arial"/>
            </a:endParaRPr>
          </a:p>
        </p:txBody>
      </p:sp>
      <p:pic>
        <p:nvPicPr>
          <p:cNvPr id="102" name="Google Shape;202;ga264c5d9f9_0_73" descr=""/>
          <p:cNvPicPr/>
          <p:nvPr/>
        </p:nvPicPr>
        <p:blipFill>
          <a:blip r:embed="rId1"/>
          <a:stretch/>
        </p:blipFill>
        <p:spPr>
          <a:xfrm>
            <a:off x="1028520" y="2802960"/>
            <a:ext cx="2667240" cy="1251720"/>
          </a:xfrm>
          <a:prstGeom prst="rect">
            <a:avLst/>
          </a:prstGeom>
          <a:ln w="0">
            <a:noFill/>
          </a:ln>
        </p:spPr>
      </p:pic>
      <p:pic>
        <p:nvPicPr>
          <p:cNvPr id="103" name="Google Shape;203;ga264c5d9f9_0_73" descr=""/>
          <p:cNvPicPr/>
          <p:nvPr/>
        </p:nvPicPr>
        <p:blipFill>
          <a:blip r:embed="rId2"/>
          <a:srcRect l="0" t="0" r="55871" b="33932"/>
          <a:stretch/>
        </p:blipFill>
        <p:spPr>
          <a:xfrm>
            <a:off x="1180440" y="4311360"/>
            <a:ext cx="2196720" cy="2216160"/>
          </a:xfrm>
          <a:prstGeom prst="rect">
            <a:avLst/>
          </a:prstGeom>
          <a:ln w="0">
            <a:noFill/>
          </a:ln>
        </p:spPr>
      </p:pic>
      <p:sp>
        <p:nvSpPr>
          <p:cNvPr id="104" name="Google Shape;204;ga264c5d9f9_0_73"/>
          <p:cNvSpPr/>
          <p:nvPr/>
        </p:nvSpPr>
        <p:spPr>
          <a:xfrm>
            <a:off x="4428000" y="2264040"/>
            <a:ext cx="6653880" cy="75168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900" spc="-1" strike="noStrike">
                <a:solidFill>
                  <a:schemeClr val="lt1"/>
                </a:solidFill>
                <a:latin typeface="Calibri"/>
                <a:ea typeface="Calibri"/>
              </a:rPr>
              <a:t>Vamos a determinar si salimos de excursión el fin de semana mediante una puerta AND</a:t>
            </a:r>
            <a:endParaRPr b="0" lang="en-US" sz="1900" spc="-1" strike="noStrike">
              <a:latin typeface="Arial"/>
            </a:endParaRPr>
          </a:p>
        </p:txBody>
      </p:sp>
      <p:sp>
        <p:nvSpPr>
          <p:cNvPr id="105" name="Google Shape;205;ga264c5d9f9_0_73"/>
          <p:cNvSpPr/>
          <p:nvPr/>
        </p:nvSpPr>
        <p:spPr>
          <a:xfrm>
            <a:off x="5470200" y="3493440"/>
            <a:ext cx="705240" cy="3074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100" spc="-1" strike="noStrike">
                <a:solidFill>
                  <a:srgbClr val="ffffff"/>
                </a:solidFill>
                <a:latin typeface="Calibri"/>
                <a:ea typeface="Calibri"/>
              </a:rPr>
              <a:t>Buen dia</a:t>
            </a:r>
            <a:endParaRPr b="0" lang="en-US" sz="1100" spc="-1" strike="noStrike">
              <a:latin typeface="Arial"/>
            </a:endParaRPr>
          </a:p>
        </p:txBody>
      </p:sp>
      <p:cxnSp>
        <p:nvCxnSpPr>
          <p:cNvPr id="106" name="Google Shape;206;ga264c5d9f9_0_73"/>
          <p:cNvCxnSpPr/>
          <p:nvPr/>
        </p:nvCxnSpPr>
        <p:spPr>
          <a:xfrm>
            <a:off x="5706720" y="3828600"/>
            <a:ext cx="1568880" cy="360"/>
          </a:xfrm>
          <a:prstGeom prst="straightConnector1">
            <a:avLst/>
          </a:prstGeom>
          <a:ln w="28575">
            <a:solidFill>
              <a:srgbClr val="c00000"/>
            </a:solidFill>
            <a:miter/>
          </a:ln>
        </p:spPr>
      </p:cxnSp>
      <p:sp>
        <p:nvSpPr>
          <p:cNvPr id="107" name="Google Shape;207;ga264c5d9f9_0_73"/>
          <p:cNvSpPr/>
          <p:nvPr/>
        </p:nvSpPr>
        <p:spPr>
          <a:xfrm>
            <a:off x="5993280" y="3483000"/>
            <a:ext cx="829800" cy="3074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100" spc="-1" strike="noStrike">
                <a:solidFill>
                  <a:srgbClr val="ffffff"/>
                </a:solidFill>
                <a:latin typeface="Calibri"/>
                <a:ea typeface="Calibri"/>
              </a:rPr>
              <a:t>Colegas</a:t>
            </a:r>
            <a:endParaRPr b="0" lang="en-US" sz="1100" spc="-1" strike="noStrike">
              <a:latin typeface="Arial"/>
            </a:endParaRPr>
          </a:p>
        </p:txBody>
      </p:sp>
      <p:sp>
        <p:nvSpPr>
          <p:cNvPr id="108" name="Google Shape;208;ga264c5d9f9_0_73"/>
          <p:cNvSpPr/>
          <p:nvPr/>
        </p:nvSpPr>
        <p:spPr>
          <a:xfrm>
            <a:off x="6568560" y="3484440"/>
            <a:ext cx="798480" cy="3074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100" spc="-1" strike="noStrike">
                <a:solidFill>
                  <a:srgbClr val="ffffff"/>
                </a:solidFill>
                <a:latin typeface="Calibri"/>
                <a:ea typeface="Calibri"/>
              </a:rPr>
              <a:t>Excursión</a:t>
            </a:r>
            <a:endParaRPr b="0" lang="en-US" sz="1100" spc="-1" strike="noStrike">
              <a:latin typeface="Arial"/>
            </a:endParaRPr>
          </a:p>
        </p:txBody>
      </p:sp>
      <p:sp>
        <p:nvSpPr>
          <p:cNvPr id="109" name="Google Shape;209;ga264c5d9f9_0_73"/>
          <p:cNvSpPr/>
          <p:nvPr/>
        </p:nvSpPr>
        <p:spPr>
          <a:xfrm>
            <a:off x="5596200" y="379116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10" name="Google Shape;210;ga264c5d9f9_0_73"/>
          <p:cNvSpPr/>
          <p:nvPr/>
        </p:nvSpPr>
        <p:spPr>
          <a:xfrm>
            <a:off x="5602320" y="427716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11" name="Google Shape;211;ga264c5d9f9_0_73"/>
          <p:cNvSpPr/>
          <p:nvPr/>
        </p:nvSpPr>
        <p:spPr>
          <a:xfrm>
            <a:off x="5585400" y="477468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1</a:t>
            </a:r>
            <a:endParaRPr b="0" lang="en-US" sz="1800" spc="-1" strike="noStrike">
              <a:latin typeface="Arial"/>
            </a:endParaRPr>
          </a:p>
        </p:txBody>
      </p:sp>
      <p:sp>
        <p:nvSpPr>
          <p:cNvPr id="112" name="Google Shape;212;ga264c5d9f9_0_73"/>
          <p:cNvSpPr/>
          <p:nvPr/>
        </p:nvSpPr>
        <p:spPr>
          <a:xfrm>
            <a:off x="5589720" y="531432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1</a:t>
            </a:r>
            <a:endParaRPr b="0" lang="en-US" sz="1800" spc="-1" strike="noStrike">
              <a:latin typeface="Arial"/>
            </a:endParaRPr>
          </a:p>
        </p:txBody>
      </p:sp>
      <p:sp>
        <p:nvSpPr>
          <p:cNvPr id="113" name="Google Shape;213;ga264c5d9f9_0_73"/>
          <p:cNvSpPr/>
          <p:nvPr/>
        </p:nvSpPr>
        <p:spPr>
          <a:xfrm>
            <a:off x="6137640" y="380700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14" name="Google Shape;214;ga264c5d9f9_0_73"/>
          <p:cNvSpPr/>
          <p:nvPr/>
        </p:nvSpPr>
        <p:spPr>
          <a:xfrm>
            <a:off x="6109920" y="427716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1</a:t>
            </a:r>
            <a:endParaRPr b="0" lang="en-US" sz="1800" spc="-1" strike="noStrike">
              <a:latin typeface="Arial"/>
            </a:endParaRPr>
          </a:p>
        </p:txBody>
      </p:sp>
      <p:sp>
        <p:nvSpPr>
          <p:cNvPr id="115" name="Google Shape;215;ga264c5d9f9_0_73"/>
          <p:cNvSpPr/>
          <p:nvPr/>
        </p:nvSpPr>
        <p:spPr>
          <a:xfrm>
            <a:off x="6130080" y="477468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16" name="Google Shape;216;ga264c5d9f9_0_73"/>
          <p:cNvSpPr/>
          <p:nvPr/>
        </p:nvSpPr>
        <p:spPr>
          <a:xfrm>
            <a:off x="6130080" y="533304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1</a:t>
            </a:r>
            <a:endParaRPr b="0" lang="en-US" sz="1800" spc="-1" strike="noStrike">
              <a:latin typeface="Arial"/>
            </a:endParaRPr>
          </a:p>
        </p:txBody>
      </p:sp>
      <p:cxnSp>
        <p:nvCxnSpPr>
          <p:cNvPr id="117" name="Google Shape;217;ga264c5d9f9_0_73"/>
          <p:cNvCxnSpPr/>
          <p:nvPr/>
        </p:nvCxnSpPr>
        <p:spPr>
          <a:xfrm>
            <a:off x="5685840" y="4707360"/>
            <a:ext cx="1568880" cy="360"/>
          </a:xfrm>
          <a:prstGeom prst="straightConnector1">
            <a:avLst/>
          </a:prstGeom>
          <a:ln w="28575">
            <a:solidFill>
              <a:srgbClr val="c00000"/>
            </a:solidFill>
            <a:miter/>
          </a:ln>
        </p:spPr>
      </p:cxnSp>
      <p:cxnSp>
        <p:nvCxnSpPr>
          <p:cNvPr id="118" name="Google Shape;218;ga264c5d9f9_0_73"/>
          <p:cNvCxnSpPr/>
          <p:nvPr/>
        </p:nvCxnSpPr>
        <p:spPr>
          <a:xfrm>
            <a:off x="5706720" y="4191840"/>
            <a:ext cx="1568880" cy="360"/>
          </a:xfrm>
          <a:prstGeom prst="straightConnector1">
            <a:avLst/>
          </a:prstGeom>
          <a:ln w="28575">
            <a:solidFill>
              <a:srgbClr val="c00000"/>
            </a:solidFill>
            <a:miter/>
          </a:ln>
        </p:spPr>
      </p:cxnSp>
      <p:cxnSp>
        <p:nvCxnSpPr>
          <p:cNvPr id="119" name="Google Shape;219;ga264c5d9f9_0_73"/>
          <p:cNvCxnSpPr/>
          <p:nvPr/>
        </p:nvCxnSpPr>
        <p:spPr>
          <a:xfrm>
            <a:off x="5684400" y="5203800"/>
            <a:ext cx="1568880" cy="360"/>
          </a:xfrm>
          <a:prstGeom prst="straightConnector1">
            <a:avLst/>
          </a:prstGeom>
          <a:ln w="28575">
            <a:solidFill>
              <a:srgbClr val="c00000"/>
            </a:solidFill>
            <a:miter/>
          </a:ln>
        </p:spPr>
      </p:cxnSp>
      <p:cxnSp>
        <p:nvCxnSpPr>
          <p:cNvPr id="120" name="Google Shape;220;ga264c5d9f9_0_73"/>
          <p:cNvCxnSpPr/>
          <p:nvPr/>
        </p:nvCxnSpPr>
        <p:spPr>
          <a:xfrm>
            <a:off x="5685840" y="5702040"/>
            <a:ext cx="1568880" cy="360"/>
          </a:xfrm>
          <a:prstGeom prst="straightConnector1">
            <a:avLst/>
          </a:prstGeom>
          <a:ln w="28575">
            <a:solidFill>
              <a:srgbClr val="c00000"/>
            </a:solidFill>
            <a:miter/>
          </a:ln>
        </p:spPr>
      </p:cxnSp>
      <p:sp>
        <p:nvSpPr>
          <p:cNvPr id="121" name="Google Shape;221;ga264c5d9f9_0_73"/>
          <p:cNvSpPr/>
          <p:nvPr/>
        </p:nvSpPr>
        <p:spPr>
          <a:xfrm>
            <a:off x="6663600" y="379872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22" name="Google Shape;222;ga264c5d9f9_0_73"/>
          <p:cNvSpPr/>
          <p:nvPr/>
        </p:nvSpPr>
        <p:spPr>
          <a:xfrm>
            <a:off x="6672960" y="428112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23" name="Google Shape;223;ga264c5d9f9_0_73"/>
          <p:cNvSpPr/>
          <p:nvPr/>
        </p:nvSpPr>
        <p:spPr>
          <a:xfrm>
            <a:off x="6690240" y="477180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0</a:t>
            </a:r>
            <a:endParaRPr b="0" lang="en-US" sz="1800" spc="-1" strike="noStrike">
              <a:latin typeface="Arial"/>
            </a:endParaRPr>
          </a:p>
        </p:txBody>
      </p:sp>
      <p:sp>
        <p:nvSpPr>
          <p:cNvPr id="124" name="Google Shape;224;ga264c5d9f9_0_73"/>
          <p:cNvSpPr/>
          <p:nvPr/>
        </p:nvSpPr>
        <p:spPr>
          <a:xfrm>
            <a:off x="6685560" y="5321880"/>
            <a:ext cx="541080" cy="369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800" spc="-1" strike="noStrike">
                <a:solidFill>
                  <a:srgbClr val="ffffff"/>
                </a:solidFill>
                <a:latin typeface="Calibri"/>
                <a:ea typeface="Calibri"/>
              </a:rPr>
              <a:t>1</a:t>
            </a:r>
            <a:endParaRPr b="0" lang="en-US" sz="1800" spc="-1" strike="noStrike">
              <a:latin typeface="Arial"/>
            </a:endParaRPr>
          </a:p>
        </p:txBody>
      </p:sp>
      <p:cxnSp>
        <p:nvCxnSpPr>
          <p:cNvPr id="125" name="Google Shape;225;ga264c5d9f9_0_73"/>
          <p:cNvCxnSpPr>
            <a:stCxn id="126" idx="2"/>
          </p:cNvCxnSpPr>
          <p:nvPr/>
        </p:nvCxnSpPr>
        <p:spPr>
          <a:xfrm>
            <a:off x="8411760" y="4094640"/>
            <a:ext cx="45720" cy="1478880"/>
          </a:xfrm>
          <a:prstGeom prst="straightConnector1">
            <a:avLst/>
          </a:prstGeom>
          <a:ln w="28575">
            <a:solidFill>
              <a:srgbClr val="ffffff"/>
            </a:solidFill>
            <a:miter/>
          </a:ln>
        </p:spPr>
      </p:cxnSp>
      <p:cxnSp>
        <p:nvCxnSpPr>
          <p:cNvPr id="127" name="Google Shape;227;ga264c5d9f9_0_73"/>
          <p:cNvCxnSpPr/>
          <p:nvPr/>
        </p:nvCxnSpPr>
        <p:spPr>
          <a:xfrm flipH="1" flipV="1">
            <a:off x="8039880" y="5216760"/>
            <a:ext cx="2008440" cy="9000"/>
          </a:xfrm>
          <a:prstGeom prst="straightConnector1">
            <a:avLst/>
          </a:prstGeom>
          <a:ln w="28575">
            <a:solidFill>
              <a:srgbClr val="ffffff"/>
            </a:solidFill>
            <a:miter/>
          </a:ln>
        </p:spPr>
      </p:cxnSp>
      <p:sp>
        <p:nvSpPr>
          <p:cNvPr id="126" name="Google Shape;226;ga264c5d9f9_0_73"/>
          <p:cNvSpPr/>
          <p:nvPr/>
        </p:nvSpPr>
        <p:spPr>
          <a:xfrm>
            <a:off x="7997040" y="3787200"/>
            <a:ext cx="829800" cy="3074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100" spc="-1" strike="noStrike">
                <a:solidFill>
                  <a:srgbClr val="ffffff"/>
                </a:solidFill>
                <a:latin typeface="Calibri"/>
                <a:ea typeface="Calibri"/>
              </a:rPr>
              <a:t>Colegas</a:t>
            </a:r>
            <a:endParaRPr b="0" lang="en-US" sz="1100" spc="-1" strike="noStrike">
              <a:latin typeface="Arial"/>
            </a:endParaRPr>
          </a:p>
        </p:txBody>
      </p:sp>
      <p:sp>
        <p:nvSpPr>
          <p:cNvPr id="128" name="Google Shape;228;ga264c5d9f9_0_73"/>
          <p:cNvSpPr/>
          <p:nvPr/>
        </p:nvSpPr>
        <p:spPr>
          <a:xfrm>
            <a:off x="9298800" y="5320080"/>
            <a:ext cx="1411200" cy="30744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100" spc="-1" strike="noStrike">
                <a:solidFill>
                  <a:srgbClr val="ffffff"/>
                </a:solidFill>
                <a:latin typeface="Calibri"/>
                <a:ea typeface="Calibri"/>
              </a:rPr>
              <a:t>Buen dia</a:t>
            </a:r>
            <a:endParaRPr b="0" lang="en-US" sz="1100" spc="-1" strike="noStrike">
              <a:latin typeface="Arial"/>
            </a:endParaRPr>
          </a:p>
        </p:txBody>
      </p:sp>
      <p:sp>
        <p:nvSpPr>
          <p:cNvPr id="129" name="Google Shape;229;ga264c5d9f9_0_73"/>
          <p:cNvSpPr/>
          <p:nvPr/>
        </p:nvSpPr>
        <p:spPr>
          <a:xfrm>
            <a:off x="8343000" y="5108400"/>
            <a:ext cx="268920" cy="225720"/>
          </a:xfrm>
          <a:prstGeom prst="flowChartSummingJunction">
            <a:avLst/>
          </a:prstGeom>
          <a:solidFill>
            <a:srgbClr val="666666"/>
          </a:solidFill>
          <a:ln w="9525">
            <a:solidFill>
              <a:srgbClr val="b6d7a8"/>
            </a:solidFill>
            <a:round/>
          </a:ln>
        </p:spPr>
        <p:style>
          <a:lnRef idx="0"/>
          <a:fillRef idx="0"/>
          <a:effectRef idx="0"/>
          <a:fontRef idx="minor"/>
        </p:style>
      </p:sp>
      <p:sp>
        <p:nvSpPr>
          <p:cNvPr id="130" name="Google Shape;230;ga264c5d9f9_0_73"/>
          <p:cNvSpPr/>
          <p:nvPr/>
        </p:nvSpPr>
        <p:spPr>
          <a:xfrm>
            <a:off x="8304120" y="4192200"/>
            <a:ext cx="268920" cy="225720"/>
          </a:xfrm>
          <a:prstGeom prst="flowChartSummingJunction">
            <a:avLst/>
          </a:prstGeom>
          <a:solidFill>
            <a:srgbClr val="666666"/>
          </a:solidFill>
          <a:ln w="9525">
            <a:solidFill>
              <a:srgbClr val="b6d7a8"/>
            </a:solidFill>
            <a:round/>
          </a:ln>
        </p:spPr>
        <p:style>
          <a:lnRef idx="0"/>
          <a:fillRef idx="0"/>
          <a:effectRef idx="0"/>
          <a:fontRef idx="minor"/>
        </p:style>
      </p:sp>
      <p:sp>
        <p:nvSpPr>
          <p:cNvPr id="131" name="Google Shape;231;ga264c5d9f9_0_73"/>
          <p:cNvSpPr/>
          <p:nvPr/>
        </p:nvSpPr>
        <p:spPr>
          <a:xfrm>
            <a:off x="9381960" y="5108400"/>
            <a:ext cx="268920" cy="225720"/>
          </a:xfrm>
          <a:prstGeom prst="flowChartSummingJunction">
            <a:avLst/>
          </a:prstGeom>
          <a:solidFill>
            <a:srgbClr val="666666"/>
          </a:solidFill>
          <a:ln w="9525">
            <a:solidFill>
              <a:srgbClr val="b6d7a8"/>
            </a:solidFill>
            <a:round/>
          </a:ln>
        </p:spPr>
        <p:style>
          <a:lnRef idx="0"/>
          <a:fillRef idx="0"/>
          <a:effectRef idx="0"/>
          <a:fontRef idx="minor"/>
        </p:style>
      </p:sp>
      <p:sp>
        <p:nvSpPr>
          <p:cNvPr id="132" name="Google Shape;232;ga264c5d9f9_0_73"/>
          <p:cNvSpPr/>
          <p:nvPr/>
        </p:nvSpPr>
        <p:spPr>
          <a:xfrm>
            <a:off x="9298800" y="4192200"/>
            <a:ext cx="268920" cy="225720"/>
          </a:xfrm>
          <a:prstGeom prst="flowChartSummingJunction">
            <a:avLst/>
          </a:prstGeom>
          <a:solidFill>
            <a:srgbClr val="b45f06"/>
          </a:solidFill>
          <a:ln w="9525">
            <a:solidFill>
              <a:srgbClr val="ffffff"/>
            </a:solidFill>
            <a:round/>
          </a:ln>
        </p:spPr>
        <p:style>
          <a:lnRef idx="0"/>
          <a:fillRef idx="0"/>
          <a:effectRef idx="0"/>
          <a:fontRef idx="minor"/>
        </p:style>
      </p:sp>
      <p:cxnSp>
        <p:nvCxnSpPr>
          <p:cNvPr id="133" name="Google Shape;233;ga264c5d9f9_0_73"/>
          <p:cNvCxnSpPr/>
          <p:nvPr/>
        </p:nvCxnSpPr>
        <p:spPr>
          <a:xfrm>
            <a:off x="8700480" y="4189320"/>
            <a:ext cx="1208520" cy="912960"/>
          </a:xfrm>
          <a:prstGeom prst="straightConnector1">
            <a:avLst/>
          </a:prstGeom>
          <a:ln w="28575">
            <a:solidFill>
              <a:srgbClr val="c00000"/>
            </a:solidFill>
            <a:miter/>
          </a:ln>
        </p:spPr>
      </p:cxn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04"/>
                                        </p:tgtEl>
                                        <p:attrNameLst>
                                          <p:attrName>style.visibility</p:attrName>
                                        </p:attrNameLst>
                                      </p:cBhvr>
                                      <p:to>
                                        <p:strVal val="visible"/>
                                      </p:to>
                                    </p:set>
                                    <p:animEffect filter="fade" transition="in">
                                      <p:cBhvr additive="repl">
                                        <p:cTn id="7" dur="1000"/>
                                        <p:tgtEl>
                                          <p:spTgt spid="104"/>
                                        </p:tgtEl>
                                      </p:cBhvr>
                                    </p:animEffect>
                                  </p:childTnLst>
                                </p:cTn>
                              </p:par>
                              <p:par>
                                <p:cTn id="8" nodeType="withEffect" fill="hold" presetClass="entr" presetID="10">
                                  <p:stCondLst>
                                    <p:cond delay="0"/>
                                  </p:stCondLst>
                                  <p:childTnLst>
                                    <p:set>
                                      <p:cBhvr>
                                        <p:cTn id="9" dur="1" fill="hold">
                                          <p:stCondLst>
                                            <p:cond delay="0"/>
                                          </p:stCondLst>
                                        </p:cTn>
                                        <p:tgtEl>
                                          <p:spTgt spid="105"/>
                                        </p:tgtEl>
                                        <p:attrNameLst>
                                          <p:attrName>style.visibility</p:attrName>
                                        </p:attrNameLst>
                                      </p:cBhvr>
                                      <p:to>
                                        <p:strVal val="visible"/>
                                      </p:to>
                                    </p:set>
                                    <p:animEffect filter="fade" transition="in">
                                      <p:cBhvr additive="repl">
                                        <p:cTn id="10" dur="1000"/>
                                        <p:tgtEl>
                                          <p:spTgt spid="105"/>
                                        </p:tgtEl>
                                      </p:cBhvr>
                                    </p:animEffect>
                                  </p:childTnLst>
                                </p:cTn>
                              </p:par>
                              <p:par>
                                <p:cTn id="11" nodeType="withEffect" fill="hold" presetClass="entr" presetID="10">
                                  <p:stCondLst>
                                    <p:cond delay="0"/>
                                  </p:stCondLst>
                                  <p:childTnLst>
                                    <p:set>
                                      <p:cBhvr>
                                        <p:cTn id="12" dur="1" fill="hold">
                                          <p:stCondLst>
                                            <p:cond delay="0"/>
                                          </p:stCondLst>
                                        </p:cTn>
                                        <p:tgtEl>
                                          <p:spTgt spid="106"/>
                                        </p:tgtEl>
                                        <p:attrNameLst>
                                          <p:attrName>style.visibility</p:attrName>
                                        </p:attrNameLst>
                                      </p:cBhvr>
                                      <p:to>
                                        <p:strVal val="visible"/>
                                      </p:to>
                                    </p:set>
                                    <p:animEffect filter="fade" transition="in">
                                      <p:cBhvr additive="repl">
                                        <p:cTn id="13" dur="1000"/>
                                        <p:tgtEl>
                                          <p:spTgt spid="106"/>
                                        </p:tgtEl>
                                      </p:cBhvr>
                                    </p:animEffect>
                                  </p:childTnLst>
                                </p:cTn>
                              </p:par>
                              <p:par>
                                <p:cTn id="14" nodeType="withEffect" fill="hold" presetClass="entr" presetID="10">
                                  <p:stCondLst>
                                    <p:cond delay="0"/>
                                  </p:stCondLst>
                                  <p:childTnLst>
                                    <p:set>
                                      <p:cBhvr>
                                        <p:cTn id="15" dur="1" fill="hold">
                                          <p:stCondLst>
                                            <p:cond delay="0"/>
                                          </p:stCondLst>
                                        </p:cTn>
                                        <p:tgtEl>
                                          <p:spTgt spid="107"/>
                                        </p:tgtEl>
                                        <p:attrNameLst>
                                          <p:attrName>style.visibility</p:attrName>
                                        </p:attrNameLst>
                                      </p:cBhvr>
                                      <p:to>
                                        <p:strVal val="visible"/>
                                      </p:to>
                                    </p:set>
                                    <p:animEffect filter="fade" transition="in">
                                      <p:cBhvr additive="repl">
                                        <p:cTn id="16" dur="1000"/>
                                        <p:tgtEl>
                                          <p:spTgt spid="107"/>
                                        </p:tgtEl>
                                      </p:cBhvr>
                                    </p:animEffect>
                                  </p:childTnLst>
                                </p:cTn>
                              </p:par>
                              <p:par>
                                <p:cTn id="17" nodeType="withEffect" fill="hold" presetClass="entr" presetID="10">
                                  <p:stCondLst>
                                    <p:cond delay="0"/>
                                  </p:stCondLst>
                                  <p:childTnLst>
                                    <p:set>
                                      <p:cBhvr>
                                        <p:cTn id="18" dur="1" fill="hold">
                                          <p:stCondLst>
                                            <p:cond delay="0"/>
                                          </p:stCondLst>
                                        </p:cTn>
                                        <p:tgtEl>
                                          <p:spTgt spid="108"/>
                                        </p:tgtEl>
                                        <p:attrNameLst>
                                          <p:attrName>style.visibility</p:attrName>
                                        </p:attrNameLst>
                                      </p:cBhvr>
                                      <p:to>
                                        <p:strVal val="visible"/>
                                      </p:to>
                                    </p:set>
                                    <p:animEffect filter="fade" transition="in">
                                      <p:cBhvr additive="repl">
                                        <p:cTn id="19" dur="1000"/>
                                        <p:tgtEl>
                                          <p:spTgt spid="108"/>
                                        </p:tgtEl>
                                      </p:cBhvr>
                                    </p:animEffect>
                                  </p:childTnLst>
                                </p:cTn>
                              </p:par>
                              <p:par>
                                <p:cTn id="20" nodeType="withEffect" fill="hold" presetClass="entr" presetID="10">
                                  <p:stCondLst>
                                    <p:cond delay="0"/>
                                  </p:stCondLst>
                                  <p:childTnLst>
                                    <p:set>
                                      <p:cBhvr>
                                        <p:cTn id="21" dur="1" fill="hold">
                                          <p:stCondLst>
                                            <p:cond delay="0"/>
                                          </p:stCondLst>
                                        </p:cTn>
                                        <p:tgtEl>
                                          <p:spTgt spid="109"/>
                                        </p:tgtEl>
                                        <p:attrNameLst>
                                          <p:attrName>style.visibility</p:attrName>
                                        </p:attrNameLst>
                                      </p:cBhvr>
                                      <p:to>
                                        <p:strVal val="visible"/>
                                      </p:to>
                                    </p:set>
                                    <p:animEffect filter="fade" transition="in">
                                      <p:cBhvr additive="repl">
                                        <p:cTn id="22" dur="1000"/>
                                        <p:tgtEl>
                                          <p:spTgt spid="109"/>
                                        </p:tgtEl>
                                      </p:cBhvr>
                                    </p:animEffect>
                                  </p:childTnLst>
                                </p:cTn>
                              </p:par>
                              <p:par>
                                <p:cTn id="23" nodeType="withEffect" fill="hold" presetClass="entr" presetID="10">
                                  <p:stCondLst>
                                    <p:cond delay="0"/>
                                  </p:stCondLst>
                                  <p:childTnLst>
                                    <p:set>
                                      <p:cBhvr>
                                        <p:cTn id="24" dur="1" fill="hold">
                                          <p:stCondLst>
                                            <p:cond delay="0"/>
                                          </p:stCondLst>
                                        </p:cTn>
                                        <p:tgtEl>
                                          <p:spTgt spid="110"/>
                                        </p:tgtEl>
                                        <p:attrNameLst>
                                          <p:attrName>style.visibility</p:attrName>
                                        </p:attrNameLst>
                                      </p:cBhvr>
                                      <p:to>
                                        <p:strVal val="visible"/>
                                      </p:to>
                                    </p:set>
                                    <p:animEffect filter="fade" transition="in">
                                      <p:cBhvr additive="repl">
                                        <p:cTn id="25" dur="1000"/>
                                        <p:tgtEl>
                                          <p:spTgt spid="110"/>
                                        </p:tgtEl>
                                      </p:cBhvr>
                                    </p:animEffect>
                                  </p:childTnLst>
                                </p:cTn>
                              </p:par>
                              <p:par>
                                <p:cTn id="26" nodeType="withEffect" fill="hold" presetClass="entr" presetID="10">
                                  <p:stCondLst>
                                    <p:cond delay="0"/>
                                  </p:stCondLst>
                                  <p:childTnLst>
                                    <p:set>
                                      <p:cBhvr>
                                        <p:cTn id="27" dur="1" fill="hold">
                                          <p:stCondLst>
                                            <p:cond delay="0"/>
                                          </p:stCondLst>
                                        </p:cTn>
                                        <p:tgtEl>
                                          <p:spTgt spid="111"/>
                                        </p:tgtEl>
                                        <p:attrNameLst>
                                          <p:attrName>style.visibility</p:attrName>
                                        </p:attrNameLst>
                                      </p:cBhvr>
                                      <p:to>
                                        <p:strVal val="visible"/>
                                      </p:to>
                                    </p:set>
                                    <p:animEffect filter="fade" transition="in">
                                      <p:cBhvr additive="repl">
                                        <p:cTn id="28" dur="1000"/>
                                        <p:tgtEl>
                                          <p:spTgt spid="111"/>
                                        </p:tgtEl>
                                      </p:cBhvr>
                                    </p:animEffect>
                                  </p:childTnLst>
                                </p:cTn>
                              </p:par>
                              <p:par>
                                <p:cTn id="29" nodeType="withEffect" fill="hold" presetClass="entr" presetID="10">
                                  <p:stCondLst>
                                    <p:cond delay="0"/>
                                  </p:stCondLst>
                                  <p:childTnLst>
                                    <p:set>
                                      <p:cBhvr>
                                        <p:cTn id="30" dur="1" fill="hold">
                                          <p:stCondLst>
                                            <p:cond delay="0"/>
                                          </p:stCondLst>
                                        </p:cTn>
                                        <p:tgtEl>
                                          <p:spTgt spid="112"/>
                                        </p:tgtEl>
                                        <p:attrNameLst>
                                          <p:attrName>style.visibility</p:attrName>
                                        </p:attrNameLst>
                                      </p:cBhvr>
                                      <p:to>
                                        <p:strVal val="visible"/>
                                      </p:to>
                                    </p:set>
                                    <p:animEffect filter="fade" transition="in">
                                      <p:cBhvr additive="repl">
                                        <p:cTn id="31" dur="1000"/>
                                        <p:tgtEl>
                                          <p:spTgt spid="112"/>
                                        </p:tgtEl>
                                      </p:cBhvr>
                                    </p:animEffect>
                                  </p:childTnLst>
                                </p:cTn>
                              </p:par>
                              <p:par>
                                <p:cTn id="32" nodeType="withEffect" fill="hold" presetClass="entr" presetID="10">
                                  <p:stCondLst>
                                    <p:cond delay="0"/>
                                  </p:stCondLst>
                                  <p:childTnLst>
                                    <p:set>
                                      <p:cBhvr>
                                        <p:cTn id="33" dur="1" fill="hold">
                                          <p:stCondLst>
                                            <p:cond delay="0"/>
                                          </p:stCondLst>
                                        </p:cTn>
                                        <p:tgtEl>
                                          <p:spTgt spid="113"/>
                                        </p:tgtEl>
                                        <p:attrNameLst>
                                          <p:attrName>style.visibility</p:attrName>
                                        </p:attrNameLst>
                                      </p:cBhvr>
                                      <p:to>
                                        <p:strVal val="visible"/>
                                      </p:to>
                                    </p:set>
                                    <p:animEffect filter="fade" transition="in">
                                      <p:cBhvr additive="repl">
                                        <p:cTn id="34" dur="1000"/>
                                        <p:tgtEl>
                                          <p:spTgt spid="113"/>
                                        </p:tgtEl>
                                      </p:cBhvr>
                                    </p:animEffect>
                                  </p:childTnLst>
                                </p:cTn>
                              </p:par>
                              <p:par>
                                <p:cTn id="35" nodeType="withEffect" fill="hold" presetClass="entr" presetID="10">
                                  <p:stCondLst>
                                    <p:cond delay="0"/>
                                  </p:stCondLst>
                                  <p:childTnLst>
                                    <p:set>
                                      <p:cBhvr>
                                        <p:cTn id="36" dur="1" fill="hold">
                                          <p:stCondLst>
                                            <p:cond delay="0"/>
                                          </p:stCondLst>
                                        </p:cTn>
                                        <p:tgtEl>
                                          <p:spTgt spid="114"/>
                                        </p:tgtEl>
                                        <p:attrNameLst>
                                          <p:attrName>style.visibility</p:attrName>
                                        </p:attrNameLst>
                                      </p:cBhvr>
                                      <p:to>
                                        <p:strVal val="visible"/>
                                      </p:to>
                                    </p:set>
                                    <p:animEffect filter="fade" transition="in">
                                      <p:cBhvr additive="repl">
                                        <p:cTn id="37" dur="1000"/>
                                        <p:tgtEl>
                                          <p:spTgt spid="114"/>
                                        </p:tgtEl>
                                      </p:cBhvr>
                                    </p:animEffect>
                                  </p:childTnLst>
                                </p:cTn>
                              </p:par>
                              <p:par>
                                <p:cTn id="38" nodeType="withEffect" fill="hold" presetClass="entr" presetID="10">
                                  <p:stCondLst>
                                    <p:cond delay="0"/>
                                  </p:stCondLst>
                                  <p:childTnLst>
                                    <p:set>
                                      <p:cBhvr>
                                        <p:cTn id="39" dur="1" fill="hold">
                                          <p:stCondLst>
                                            <p:cond delay="0"/>
                                          </p:stCondLst>
                                        </p:cTn>
                                        <p:tgtEl>
                                          <p:spTgt spid="115"/>
                                        </p:tgtEl>
                                        <p:attrNameLst>
                                          <p:attrName>style.visibility</p:attrName>
                                        </p:attrNameLst>
                                      </p:cBhvr>
                                      <p:to>
                                        <p:strVal val="visible"/>
                                      </p:to>
                                    </p:set>
                                    <p:animEffect filter="fade" transition="in">
                                      <p:cBhvr additive="repl">
                                        <p:cTn id="40" dur="1000"/>
                                        <p:tgtEl>
                                          <p:spTgt spid="115"/>
                                        </p:tgtEl>
                                      </p:cBhvr>
                                    </p:animEffect>
                                  </p:childTnLst>
                                </p:cTn>
                              </p:par>
                              <p:par>
                                <p:cTn id="41" nodeType="withEffect" fill="hold" presetClass="entr" presetID="10">
                                  <p:stCondLst>
                                    <p:cond delay="0"/>
                                  </p:stCondLst>
                                  <p:childTnLst>
                                    <p:set>
                                      <p:cBhvr>
                                        <p:cTn id="42" dur="1" fill="hold">
                                          <p:stCondLst>
                                            <p:cond delay="0"/>
                                          </p:stCondLst>
                                        </p:cTn>
                                        <p:tgtEl>
                                          <p:spTgt spid="116"/>
                                        </p:tgtEl>
                                        <p:attrNameLst>
                                          <p:attrName>style.visibility</p:attrName>
                                        </p:attrNameLst>
                                      </p:cBhvr>
                                      <p:to>
                                        <p:strVal val="visible"/>
                                      </p:to>
                                    </p:set>
                                    <p:animEffect filter="fade" transition="in">
                                      <p:cBhvr additive="repl">
                                        <p:cTn id="43" dur="1000"/>
                                        <p:tgtEl>
                                          <p:spTgt spid="116"/>
                                        </p:tgtEl>
                                      </p:cBhvr>
                                    </p:animEffect>
                                  </p:childTnLst>
                                </p:cTn>
                              </p:par>
                              <p:par>
                                <p:cTn id="44" nodeType="withEffect" fill="hold" presetClass="entr" presetID="10">
                                  <p:stCondLst>
                                    <p:cond delay="0"/>
                                  </p:stCondLst>
                                  <p:childTnLst>
                                    <p:set>
                                      <p:cBhvr>
                                        <p:cTn id="45" dur="1" fill="hold">
                                          <p:stCondLst>
                                            <p:cond delay="0"/>
                                          </p:stCondLst>
                                        </p:cTn>
                                        <p:tgtEl>
                                          <p:spTgt spid="117"/>
                                        </p:tgtEl>
                                        <p:attrNameLst>
                                          <p:attrName>style.visibility</p:attrName>
                                        </p:attrNameLst>
                                      </p:cBhvr>
                                      <p:to>
                                        <p:strVal val="visible"/>
                                      </p:to>
                                    </p:set>
                                    <p:animEffect filter="fade" transition="in">
                                      <p:cBhvr additive="repl">
                                        <p:cTn id="46" dur="1000"/>
                                        <p:tgtEl>
                                          <p:spTgt spid="117"/>
                                        </p:tgtEl>
                                      </p:cBhvr>
                                    </p:animEffect>
                                  </p:childTnLst>
                                </p:cTn>
                              </p:par>
                              <p:par>
                                <p:cTn id="47" nodeType="withEffect" fill="hold" presetClass="entr" presetID="10">
                                  <p:stCondLst>
                                    <p:cond delay="0"/>
                                  </p:stCondLst>
                                  <p:childTnLst>
                                    <p:set>
                                      <p:cBhvr>
                                        <p:cTn id="48" dur="1" fill="hold">
                                          <p:stCondLst>
                                            <p:cond delay="0"/>
                                          </p:stCondLst>
                                        </p:cTn>
                                        <p:tgtEl>
                                          <p:spTgt spid="118"/>
                                        </p:tgtEl>
                                        <p:attrNameLst>
                                          <p:attrName>style.visibility</p:attrName>
                                        </p:attrNameLst>
                                      </p:cBhvr>
                                      <p:to>
                                        <p:strVal val="visible"/>
                                      </p:to>
                                    </p:set>
                                    <p:animEffect filter="fade" transition="in">
                                      <p:cBhvr additive="repl">
                                        <p:cTn id="49" dur="1000"/>
                                        <p:tgtEl>
                                          <p:spTgt spid="118"/>
                                        </p:tgtEl>
                                      </p:cBhvr>
                                    </p:animEffect>
                                  </p:childTnLst>
                                </p:cTn>
                              </p:par>
                              <p:par>
                                <p:cTn id="50" nodeType="withEffect" fill="hold" presetClass="entr" presetID="10">
                                  <p:stCondLst>
                                    <p:cond delay="0"/>
                                  </p:stCondLst>
                                  <p:childTnLst>
                                    <p:set>
                                      <p:cBhvr>
                                        <p:cTn id="51" dur="1" fill="hold">
                                          <p:stCondLst>
                                            <p:cond delay="0"/>
                                          </p:stCondLst>
                                        </p:cTn>
                                        <p:tgtEl>
                                          <p:spTgt spid="119"/>
                                        </p:tgtEl>
                                        <p:attrNameLst>
                                          <p:attrName>style.visibility</p:attrName>
                                        </p:attrNameLst>
                                      </p:cBhvr>
                                      <p:to>
                                        <p:strVal val="visible"/>
                                      </p:to>
                                    </p:set>
                                    <p:animEffect filter="fade" transition="in">
                                      <p:cBhvr additive="repl">
                                        <p:cTn id="52" dur="1000"/>
                                        <p:tgtEl>
                                          <p:spTgt spid="119"/>
                                        </p:tgtEl>
                                      </p:cBhvr>
                                    </p:animEffect>
                                  </p:childTnLst>
                                </p:cTn>
                              </p:par>
                              <p:par>
                                <p:cTn id="53" nodeType="withEffect" fill="hold" presetClass="entr" presetID="10">
                                  <p:stCondLst>
                                    <p:cond delay="0"/>
                                  </p:stCondLst>
                                  <p:childTnLst>
                                    <p:set>
                                      <p:cBhvr>
                                        <p:cTn id="54" dur="1" fill="hold">
                                          <p:stCondLst>
                                            <p:cond delay="0"/>
                                          </p:stCondLst>
                                        </p:cTn>
                                        <p:tgtEl>
                                          <p:spTgt spid="120"/>
                                        </p:tgtEl>
                                        <p:attrNameLst>
                                          <p:attrName>style.visibility</p:attrName>
                                        </p:attrNameLst>
                                      </p:cBhvr>
                                      <p:to>
                                        <p:strVal val="visible"/>
                                      </p:to>
                                    </p:set>
                                    <p:animEffect filter="fade" transition="in">
                                      <p:cBhvr additive="repl">
                                        <p:cTn id="55" dur="1000"/>
                                        <p:tgtEl>
                                          <p:spTgt spid="120"/>
                                        </p:tgtEl>
                                      </p:cBhvr>
                                    </p:animEffect>
                                  </p:childTnLst>
                                </p:cTn>
                              </p:par>
                              <p:par>
                                <p:cTn id="56" nodeType="withEffect" fill="hold" presetClass="entr" presetID="10">
                                  <p:stCondLst>
                                    <p:cond delay="0"/>
                                  </p:stCondLst>
                                  <p:childTnLst>
                                    <p:set>
                                      <p:cBhvr>
                                        <p:cTn id="57" dur="1" fill="hold">
                                          <p:stCondLst>
                                            <p:cond delay="0"/>
                                          </p:stCondLst>
                                        </p:cTn>
                                        <p:tgtEl>
                                          <p:spTgt spid="121"/>
                                        </p:tgtEl>
                                        <p:attrNameLst>
                                          <p:attrName>style.visibility</p:attrName>
                                        </p:attrNameLst>
                                      </p:cBhvr>
                                      <p:to>
                                        <p:strVal val="visible"/>
                                      </p:to>
                                    </p:set>
                                    <p:animEffect filter="fade" transition="in">
                                      <p:cBhvr additive="repl">
                                        <p:cTn id="58" dur="1000"/>
                                        <p:tgtEl>
                                          <p:spTgt spid="121"/>
                                        </p:tgtEl>
                                      </p:cBhvr>
                                    </p:animEffect>
                                  </p:childTnLst>
                                </p:cTn>
                              </p:par>
                              <p:par>
                                <p:cTn id="59" nodeType="withEffect" fill="hold" presetClass="entr" presetID="10">
                                  <p:stCondLst>
                                    <p:cond delay="0"/>
                                  </p:stCondLst>
                                  <p:childTnLst>
                                    <p:set>
                                      <p:cBhvr>
                                        <p:cTn id="60" dur="1" fill="hold">
                                          <p:stCondLst>
                                            <p:cond delay="0"/>
                                          </p:stCondLst>
                                        </p:cTn>
                                        <p:tgtEl>
                                          <p:spTgt spid="122"/>
                                        </p:tgtEl>
                                        <p:attrNameLst>
                                          <p:attrName>style.visibility</p:attrName>
                                        </p:attrNameLst>
                                      </p:cBhvr>
                                      <p:to>
                                        <p:strVal val="visible"/>
                                      </p:to>
                                    </p:set>
                                    <p:animEffect filter="fade" transition="in">
                                      <p:cBhvr additive="repl">
                                        <p:cTn id="61" dur="1000"/>
                                        <p:tgtEl>
                                          <p:spTgt spid="122"/>
                                        </p:tgtEl>
                                      </p:cBhvr>
                                    </p:animEffect>
                                  </p:childTnLst>
                                </p:cTn>
                              </p:par>
                              <p:par>
                                <p:cTn id="62" nodeType="withEffect" fill="hold" presetClass="entr" presetID="10">
                                  <p:stCondLst>
                                    <p:cond delay="0"/>
                                  </p:stCondLst>
                                  <p:childTnLst>
                                    <p:set>
                                      <p:cBhvr>
                                        <p:cTn id="63" dur="1" fill="hold">
                                          <p:stCondLst>
                                            <p:cond delay="0"/>
                                          </p:stCondLst>
                                        </p:cTn>
                                        <p:tgtEl>
                                          <p:spTgt spid="123"/>
                                        </p:tgtEl>
                                        <p:attrNameLst>
                                          <p:attrName>style.visibility</p:attrName>
                                        </p:attrNameLst>
                                      </p:cBhvr>
                                      <p:to>
                                        <p:strVal val="visible"/>
                                      </p:to>
                                    </p:set>
                                    <p:animEffect filter="fade" transition="in">
                                      <p:cBhvr additive="repl">
                                        <p:cTn id="64" dur="1000"/>
                                        <p:tgtEl>
                                          <p:spTgt spid="123"/>
                                        </p:tgtEl>
                                      </p:cBhvr>
                                    </p:animEffect>
                                  </p:childTnLst>
                                </p:cTn>
                              </p:par>
                              <p:par>
                                <p:cTn id="65" nodeType="withEffect" fill="hold" presetClass="entr" presetID="10">
                                  <p:stCondLst>
                                    <p:cond delay="0"/>
                                  </p:stCondLst>
                                  <p:childTnLst>
                                    <p:set>
                                      <p:cBhvr>
                                        <p:cTn id="66" dur="1" fill="hold">
                                          <p:stCondLst>
                                            <p:cond delay="0"/>
                                          </p:stCondLst>
                                        </p:cTn>
                                        <p:tgtEl>
                                          <p:spTgt spid="124"/>
                                        </p:tgtEl>
                                        <p:attrNameLst>
                                          <p:attrName>style.visibility</p:attrName>
                                        </p:attrNameLst>
                                      </p:cBhvr>
                                      <p:to>
                                        <p:strVal val="visible"/>
                                      </p:to>
                                    </p:set>
                                    <p:animEffect filter="fade" transition="in">
                                      <p:cBhvr additive="repl">
                                        <p:cTn id="67" dur="1000"/>
                                        <p:tgtEl>
                                          <p:spTgt spid="124"/>
                                        </p:tgtEl>
                                      </p:cBhvr>
                                    </p:animEffect>
                                  </p:childTnLst>
                                </p:cTn>
                              </p:par>
                              <p:par>
                                <p:cTn id="68" nodeType="withEffect" fill="hold" presetClass="entr" presetID="10">
                                  <p:stCondLst>
                                    <p:cond delay="0"/>
                                  </p:stCondLst>
                                  <p:childTnLst>
                                    <p:set>
                                      <p:cBhvr>
                                        <p:cTn id="69" dur="1" fill="hold">
                                          <p:stCondLst>
                                            <p:cond delay="0"/>
                                          </p:stCondLst>
                                        </p:cTn>
                                        <p:tgtEl>
                                          <p:spTgt spid="125"/>
                                        </p:tgtEl>
                                        <p:attrNameLst>
                                          <p:attrName>style.visibility</p:attrName>
                                        </p:attrNameLst>
                                      </p:cBhvr>
                                      <p:to>
                                        <p:strVal val="visible"/>
                                      </p:to>
                                    </p:set>
                                    <p:animEffect filter="fade" transition="in">
                                      <p:cBhvr additive="repl">
                                        <p:cTn id="70" dur="1000"/>
                                        <p:tgtEl>
                                          <p:spTgt spid="125"/>
                                        </p:tgtEl>
                                      </p:cBhvr>
                                    </p:animEffect>
                                  </p:childTnLst>
                                </p:cTn>
                              </p:par>
                              <p:par>
                                <p:cTn id="71" nodeType="withEffect" fill="hold" presetClass="entr" presetID="10">
                                  <p:stCondLst>
                                    <p:cond delay="0"/>
                                  </p:stCondLst>
                                  <p:childTnLst>
                                    <p:set>
                                      <p:cBhvr>
                                        <p:cTn id="72" dur="1" fill="hold">
                                          <p:stCondLst>
                                            <p:cond delay="0"/>
                                          </p:stCondLst>
                                        </p:cTn>
                                        <p:tgtEl>
                                          <p:spTgt spid="127"/>
                                        </p:tgtEl>
                                        <p:attrNameLst>
                                          <p:attrName>style.visibility</p:attrName>
                                        </p:attrNameLst>
                                      </p:cBhvr>
                                      <p:to>
                                        <p:strVal val="visible"/>
                                      </p:to>
                                    </p:set>
                                    <p:animEffect filter="fade" transition="in">
                                      <p:cBhvr additive="repl">
                                        <p:cTn id="73" dur="1000"/>
                                        <p:tgtEl>
                                          <p:spTgt spid="127"/>
                                        </p:tgtEl>
                                      </p:cBhvr>
                                    </p:animEffect>
                                  </p:childTnLst>
                                </p:cTn>
                              </p:par>
                              <p:par>
                                <p:cTn id="74" nodeType="withEffect" fill="hold" presetClass="entr" presetID="10">
                                  <p:stCondLst>
                                    <p:cond delay="0"/>
                                  </p:stCondLst>
                                  <p:childTnLst>
                                    <p:set>
                                      <p:cBhvr>
                                        <p:cTn id="75" dur="1" fill="hold">
                                          <p:stCondLst>
                                            <p:cond delay="0"/>
                                          </p:stCondLst>
                                        </p:cTn>
                                        <p:tgtEl>
                                          <p:spTgt spid="126"/>
                                        </p:tgtEl>
                                        <p:attrNameLst>
                                          <p:attrName>style.visibility</p:attrName>
                                        </p:attrNameLst>
                                      </p:cBhvr>
                                      <p:to>
                                        <p:strVal val="visible"/>
                                      </p:to>
                                    </p:set>
                                    <p:animEffect filter="fade" transition="in">
                                      <p:cBhvr additive="repl">
                                        <p:cTn id="76" dur="1000"/>
                                        <p:tgtEl>
                                          <p:spTgt spid="126"/>
                                        </p:tgtEl>
                                      </p:cBhvr>
                                    </p:animEffect>
                                  </p:childTnLst>
                                </p:cTn>
                              </p:par>
                              <p:par>
                                <p:cTn id="77" nodeType="withEffect" fill="hold" presetClass="entr" presetID="10">
                                  <p:stCondLst>
                                    <p:cond delay="0"/>
                                  </p:stCondLst>
                                  <p:childTnLst>
                                    <p:set>
                                      <p:cBhvr>
                                        <p:cTn id="78" dur="1" fill="hold">
                                          <p:stCondLst>
                                            <p:cond delay="0"/>
                                          </p:stCondLst>
                                        </p:cTn>
                                        <p:tgtEl>
                                          <p:spTgt spid="128"/>
                                        </p:tgtEl>
                                        <p:attrNameLst>
                                          <p:attrName>style.visibility</p:attrName>
                                        </p:attrNameLst>
                                      </p:cBhvr>
                                      <p:to>
                                        <p:strVal val="visible"/>
                                      </p:to>
                                    </p:set>
                                    <p:animEffect filter="fade" transition="in">
                                      <p:cBhvr additive="repl">
                                        <p:cTn id="79" dur="1000"/>
                                        <p:tgtEl>
                                          <p:spTgt spid="128"/>
                                        </p:tgtEl>
                                      </p:cBhvr>
                                    </p:animEffect>
                                  </p:childTnLst>
                                </p:cTn>
                              </p:par>
                              <p:par>
                                <p:cTn id="80" nodeType="withEffect" fill="hold" presetClass="entr" presetID="10">
                                  <p:stCondLst>
                                    <p:cond delay="0"/>
                                  </p:stCondLst>
                                  <p:childTnLst>
                                    <p:set>
                                      <p:cBhvr>
                                        <p:cTn id="81" dur="1" fill="hold">
                                          <p:stCondLst>
                                            <p:cond delay="0"/>
                                          </p:stCondLst>
                                        </p:cTn>
                                        <p:tgtEl>
                                          <p:spTgt spid="129"/>
                                        </p:tgtEl>
                                        <p:attrNameLst>
                                          <p:attrName>style.visibility</p:attrName>
                                        </p:attrNameLst>
                                      </p:cBhvr>
                                      <p:to>
                                        <p:strVal val="visible"/>
                                      </p:to>
                                    </p:set>
                                    <p:animEffect filter="fade" transition="in">
                                      <p:cBhvr additive="repl">
                                        <p:cTn id="82" dur="1000"/>
                                        <p:tgtEl>
                                          <p:spTgt spid="129"/>
                                        </p:tgtEl>
                                      </p:cBhvr>
                                    </p:animEffect>
                                  </p:childTnLst>
                                </p:cTn>
                              </p:par>
                              <p:par>
                                <p:cTn id="83" nodeType="withEffect" fill="hold" presetClass="entr" presetID="10">
                                  <p:stCondLst>
                                    <p:cond delay="0"/>
                                  </p:stCondLst>
                                  <p:childTnLst>
                                    <p:set>
                                      <p:cBhvr>
                                        <p:cTn id="84" dur="1" fill="hold">
                                          <p:stCondLst>
                                            <p:cond delay="0"/>
                                          </p:stCondLst>
                                        </p:cTn>
                                        <p:tgtEl>
                                          <p:spTgt spid="130"/>
                                        </p:tgtEl>
                                        <p:attrNameLst>
                                          <p:attrName>style.visibility</p:attrName>
                                        </p:attrNameLst>
                                      </p:cBhvr>
                                      <p:to>
                                        <p:strVal val="visible"/>
                                      </p:to>
                                    </p:set>
                                    <p:animEffect filter="fade" transition="in">
                                      <p:cBhvr additive="repl">
                                        <p:cTn id="85" dur="1000"/>
                                        <p:tgtEl>
                                          <p:spTgt spid="130"/>
                                        </p:tgtEl>
                                      </p:cBhvr>
                                    </p:animEffect>
                                  </p:childTnLst>
                                </p:cTn>
                              </p:par>
                              <p:par>
                                <p:cTn id="86" nodeType="withEffect" fill="hold" presetClass="entr" presetID="10">
                                  <p:stCondLst>
                                    <p:cond delay="0"/>
                                  </p:stCondLst>
                                  <p:childTnLst>
                                    <p:set>
                                      <p:cBhvr>
                                        <p:cTn id="87" dur="1" fill="hold">
                                          <p:stCondLst>
                                            <p:cond delay="0"/>
                                          </p:stCondLst>
                                        </p:cTn>
                                        <p:tgtEl>
                                          <p:spTgt spid="131"/>
                                        </p:tgtEl>
                                        <p:attrNameLst>
                                          <p:attrName>style.visibility</p:attrName>
                                        </p:attrNameLst>
                                      </p:cBhvr>
                                      <p:to>
                                        <p:strVal val="visible"/>
                                      </p:to>
                                    </p:set>
                                    <p:animEffect filter="fade" transition="in">
                                      <p:cBhvr additive="repl">
                                        <p:cTn id="88" dur="1000"/>
                                        <p:tgtEl>
                                          <p:spTgt spid="131"/>
                                        </p:tgtEl>
                                      </p:cBhvr>
                                    </p:animEffect>
                                  </p:childTnLst>
                                </p:cTn>
                              </p:par>
                              <p:par>
                                <p:cTn id="89" nodeType="withEffect" fill="hold" presetClass="entr" presetID="10">
                                  <p:stCondLst>
                                    <p:cond delay="0"/>
                                  </p:stCondLst>
                                  <p:childTnLst>
                                    <p:set>
                                      <p:cBhvr>
                                        <p:cTn id="90" dur="1" fill="hold">
                                          <p:stCondLst>
                                            <p:cond delay="0"/>
                                          </p:stCondLst>
                                        </p:cTn>
                                        <p:tgtEl>
                                          <p:spTgt spid="132"/>
                                        </p:tgtEl>
                                        <p:attrNameLst>
                                          <p:attrName>style.visibility</p:attrName>
                                        </p:attrNameLst>
                                      </p:cBhvr>
                                      <p:to>
                                        <p:strVal val="visible"/>
                                      </p:to>
                                    </p:set>
                                    <p:animEffect filter="fade" transition="in">
                                      <p:cBhvr additive="repl">
                                        <p:cTn id="91" dur="1000"/>
                                        <p:tgtEl>
                                          <p:spTgt spid="132"/>
                                        </p:tgtEl>
                                      </p:cBhvr>
                                    </p:animEffect>
                                  </p:childTnLst>
                                </p:cTn>
                              </p:par>
                              <p:par>
                                <p:cTn id="92" nodeType="withEffect" fill="hold" presetClass="entr" presetID="10">
                                  <p:stCondLst>
                                    <p:cond delay="0"/>
                                  </p:stCondLst>
                                  <p:childTnLst>
                                    <p:set>
                                      <p:cBhvr>
                                        <p:cTn id="93" dur="1" fill="hold">
                                          <p:stCondLst>
                                            <p:cond delay="0"/>
                                          </p:stCondLst>
                                        </p:cTn>
                                        <p:tgtEl>
                                          <p:spTgt spid="133"/>
                                        </p:tgtEl>
                                        <p:attrNameLst>
                                          <p:attrName>style.visibility</p:attrName>
                                        </p:attrNameLst>
                                      </p:cBhvr>
                                      <p:to>
                                        <p:strVal val="visible"/>
                                      </p:to>
                                    </p:set>
                                    <p:animEffect filter="fade" transition="in">
                                      <p:cBhvr additive="repl">
                                        <p:cTn id="94"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Problemas más avanzados</a:t>
            </a:r>
            <a:endParaRPr b="0" lang="en-US" sz="4400" spc="-1" strike="noStrike">
              <a:solidFill>
                <a:srgbClr val="000000"/>
              </a:solidFill>
              <a:latin typeface="Arial"/>
            </a:endParaRPr>
          </a:p>
        </p:txBody>
      </p:sp>
      <p:sp>
        <p:nvSpPr>
          <p:cNvPr id="135" name="Google Shape;240;ga264c5d9f9_0_159"/>
          <p:cNvSpPr/>
          <p:nvPr/>
        </p:nvSpPr>
        <p:spPr>
          <a:xfrm>
            <a:off x="525240" y="1477800"/>
            <a:ext cx="11104200" cy="529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900" spc="-1" strike="noStrike">
                <a:solidFill>
                  <a:schemeClr val="lt1"/>
                </a:solidFill>
                <a:latin typeface="Calibri"/>
                <a:ea typeface="Calibri"/>
              </a:rPr>
              <a:t>Vamos a intentar resolver una puerta XOR</a:t>
            </a:r>
            <a:endParaRPr b="0" lang="en-US" sz="1900" spc="-1" strike="noStrike">
              <a:latin typeface="Arial"/>
            </a:endParaRPr>
          </a:p>
        </p:txBody>
      </p:sp>
      <p:sp>
        <p:nvSpPr>
          <p:cNvPr id="136" name="Google Shape;241;ga264c5d9f9_0_159"/>
          <p:cNvSpPr/>
          <p:nvPr/>
        </p:nvSpPr>
        <p:spPr>
          <a:xfrm>
            <a:off x="4428000" y="2264040"/>
            <a:ext cx="6653880" cy="75168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900" spc="-1" strike="noStrike">
                <a:solidFill>
                  <a:schemeClr val="lt1"/>
                </a:solidFill>
                <a:latin typeface="Calibri"/>
                <a:ea typeface="Calibri"/>
              </a:rPr>
              <a:t>Es imposible separar los puntos con un único hiperplano. ¿Solución? Combinar varias neuronas</a:t>
            </a:r>
            <a:endParaRPr b="0" lang="en-US" sz="1900" spc="-1" strike="noStrike">
              <a:latin typeface="Arial"/>
            </a:endParaRPr>
          </a:p>
        </p:txBody>
      </p:sp>
      <p:cxnSp>
        <p:nvCxnSpPr>
          <p:cNvPr id="137" name="Google Shape;242;ga264c5d9f9_0_159"/>
          <p:cNvCxnSpPr/>
          <p:nvPr/>
        </p:nvCxnSpPr>
        <p:spPr>
          <a:xfrm>
            <a:off x="1438560" y="5042160"/>
            <a:ext cx="45720" cy="1478880"/>
          </a:xfrm>
          <a:prstGeom prst="straightConnector1">
            <a:avLst/>
          </a:prstGeom>
          <a:ln w="28575">
            <a:solidFill>
              <a:srgbClr val="ffffff"/>
            </a:solidFill>
            <a:miter/>
          </a:ln>
        </p:spPr>
      </p:cxnSp>
      <p:cxnSp>
        <p:nvCxnSpPr>
          <p:cNvPr id="138" name="Google Shape;244;ga264c5d9f9_0_159"/>
          <p:cNvCxnSpPr/>
          <p:nvPr/>
        </p:nvCxnSpPr>
        <p:spPr>
          <a:xfrm flipH="1" flipV="1">
            <a:off x="1066680" y="6164280"/>
            <a:ext cx="2008080" cy="9000"/>
          </a:xfrm>
          <a:prstGeom prst="straightConnector1">
            <a:avLst/>
          </a:prstGeom>
          <a:ln w="28575">
            <a:solidFill>
              <a:srgbClr val="ffffff"/>
            </a:solidFill>
            <a:miter/>
          </a:ln>
        </p:spPr>
      </p:cxnSp>
      <p:sp>
        <p:nvSpPr>
          <p:cNvPr id="139" name="Google Shape;245;ga264c5d9f9_0_159"/>
          <p:cNvSpPr/>
          <p:nvPr/>
        </p:nvSpPr>
        <p:spPr>
          <a:xfrm>
            <a:off x="1330920" y="5139720"/>
            <a:ext cx="268920" cy="225720"/>
          </a:xfrm>
          <a:prstGeom prst="flowChartSummingJunction">
            <a:avLst/>
          </a:prstGeom>
          <a:solidFill>
            <a:srgbClr val="666666"/>
          </a:solidFill>
          <a:ln w="9525">
            <a:solidFill>
              <a:srgbClr val="b6d7a8"/>
            </a:solidFill>
            <a:round/>
          </a:ln>
        </p:spPr>
        <p:style>
          <a:lnRef idx="0"/>
          <a:fillRef idx="0"/>
          <a:effectRef idx="0"/>
          <a:fontRef idx="minor"/>
        </p:style>
      </p:sp>
      <p:sp>
        <p:nvSpPr>
          <p:cNvPr id="140" name="Google Shape;246;ga264c5d9f9_0_159"/>
          <p:cNvSpPr/>
          <p:nvPr/>
        </p:nvSpPr>
        <p:spPr>
          <a:xfrm>
            <a:off x="2408760" y="6055920"/>
            <a:ext cx="268920" cy="225720"/>
          </a:xfrm>
          <a:prstGeom prst="flowChartSummingJunction">
            <a:avLst/>
          </a:prstGeom>
          <a:solidFill>
            <a:srgbClr val="666666"/>
          </a:solidFill>
          <a:ln w="9525">
            <a:solidFill>
              <a:srgbClr val="b6d7a8"/>
            </a:solidFill>
            <a:round/>
          </a:ln>
        </p:spPr>
        <p:style>
          <a:lnRef idx="0"/>
          <a:fillRef idx="0"/>
          <a:effectRef idx="0"/>
          <a:fontRef idx="minor"/>
        </p:style>
      </p:sp>
      <p:sp>
        <p:nvSpPr>
          <p:cNvPr id="141" name="Google Shape;247;ga264c5d9f9_0_159"/>
          <p:cNvSpPr/>
          <p:nvPr/>
        </p:nvSpPr>
        <p:spPr>
          <a:xfrm>
            <a:off x="2325600" y="5139720"/>
            <a:ext cx="268920" cy="225720"/>
          </a:xfrm>
          <a:prstGeom prst="flowChartSummingJunction">
            <a:avLst/>
          </a:prstGeom>
          <a:solidFill>
            <a:srgbClr val="b45f06"/>
          </a:solidFill>
          <a:ln w="9525">
            <a:solidFill>
              <a:srgbClr val="ffffff"/>
            </a:solidFill>
            <a:round/>
          </a:ln>
        </p:spPr>
        <p:style>
          <a:lnRef idx="0"/>
          <a:fillRef idx="0"/>
          <a:effectRef idx="0"/>
          <a:fontRef idx="minor"/>
        </p:style>
      </p:sp>
      <p:pic>
        <p:nvPicPr>
          <p:cNvPr id="142" name="Google Shape;248;ga264c5d9f9_0_159" descr=""/>
          <p:cNvPicPr/>
          <p:nvPr/>
        </p:nvPicPr>
        <p:blipFill>
          <a:blip r:embed="rId1"/>
          <a:stretch/>
        </p:blipFill>
        <p:spPr>
          <a:xfrm>
            <a:off x="1119240" y="2065680"/>
            <a:ext cx="2617560" cy="2351880"/>
          </a:xfrm>
          <a:prstGeom prst="rect">
            <a:avLst/>
          </a:prstGeom>
          <a:ln w="0">
            <a:noFill/>
          </a:ln>
        </p:spPr>
      </p:pic>
      <p:sp>
        <p:nvSpPr>
          <p:cNvPr id="143" name="Google Shape;249;ga264c5d9f9_0_159"/>
          <p:cNvSpPr/>
          <p:nvPr/>
        </p:nvSpPr>
        <p:spPr>
          <a:xfrm>
            <a:off x="1330920" y="6055920"/>
            <a:ext cx="268920" cy="225720"/>
          </a:xfrm>
          <a:prstGeom prst="flowChartSummingJunction">
            <a:avLst/>
          </a:prstGeom>
          <a:solidFill>
            <a:srgbClr val="b45f06"/>
          </a:solidFill>
          <a:ln w="9525">
            <a:solidFill>
              <a:srgbClr val="ffffff"/>
            </a:solidFill>
            <a:round/>
          </a:ln>
        </p:spPr>
        <p:style>
          <a:lnRef idx="0"/>
          <a:fillRef idx="0"/>
          <a:effectRef idx="0"/>
          <a:fontRef idx="minor"/>
        </p:style>
      </p:sp>
      <p:pic>
        <p:nvPicPr>
          <p:cNvPr id="144" name="Google Shape;250;ga264c5d9f9_0_159" descr=""/>
          <p:cNvPicPr/>
          <p:nvPr/>
        </p:nvPicPr>
        <p:blipFill>
          <a:blip r:embed="rId2"/>
          <a:stretch/>
        </p:blipFill>
        <p:spPr>
          <a:xfrm>
            <a:off x="6117840" y="3116160"/>
            <a:ext cx="3385080" cy="2863800"/>
          </a:xfrm>
          <a:prstGeom prst="rect">
            <a:avLst/>
          </a:prstGeom>
          <a:ln w="0">
            <a:noFill/>
          </a:ln>
        </p:spPr>
      </p:pic>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0">
                                  <p:stCondLst>
                                    <p:cond delay="0"/>
                                  </p:stCondLst>
                                  <p:childTnLst>
                                    <p:set>
                                      <p:cBhvr>
                                        <p:cTn id="100" dur="1" fill="hold">
                                          <p:stCondLst>
                                            <p:cond delay="0"/>
                                          </p:stCondLst>
                                        </p:cTn>
                                        <p:tgtEl>
                                          <p:spTgt spid="136"/>
                                        </p:tgtEl>
                                        <p:attrNameLst>
                                          <p:attrName>style.visibility</p:attrName>
                                        </p:attrNameLst>
                                      </p:cBhvr>
                                      <p:to>
                                        <p:strVal val="visible"/>
                                      </p:to>
                                    </p:set>
                                    <p:animEffect filter="fade" transition="in">
                                      <p:cBhvr additive="repl">
                                        <p:cTn id="101" dur="1000"/>
                                        <p:tgtEl>
                                          <p:spTgt spid="136"/>
                                        </p:tgtEl>
                                      </p:cBhvr>
                                    </p:animEffect>
                                  </p:childTnLst>
                                </p:cTn>
                              </p:par>
                              <p:par>
                                <p:cTn id="102" nodeType="withEffect" fill="hold" presetClass="entr" presetID="10">
                                  <p:stCondLst>
                                    <p:cond delay="0"/>
                                  </p:stCondLst>
                                  <p:childTnLst>
                                    <p:set>
                                      <p:cBhvr>
                                        <p:cTn id="103" dur="1" fill="hold">
                                          <p:stCondLst>
                                            <p:cond delay="0"/>
                                          </p:stCondLst>
                                        </p:cTn>
                                        <p:tgtEl>
                                          <p:spTgt spid="144"/>
                                        </p:tgtEl>
                                        <p:attrNameLst>
                                          <p:attrName>style.visibility</p:attrName>
                                        </p:attrNameLst>
                                      </p:cBhvr>
                                      <p:to>
                                        <p:strVal val="visible"/>
                                      </p:to>
                                    </p:set>
                                    <p:animEffect filter="fade" transition="in">
                                      <p:cBhvr additive="repl">
                                        <p:cTn id="104"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276640" y="2330280"/>
            <a:ext cx="7638480" cy="2197440"/>
          </a:xfrm>
          <a:prstGeom prst="rect">
            <a:avLst/>
          </a:prstGeom>
          <a:noFill/>
          <a:ln w="0">
            <a:noFill/>
          </a:ln>
        </p:spPr>
        <p:txBody>
          <a:bodyPr anchor="ctr">
            <a:noAutofit/>
          </a:bodyPr>
          <a:p>
            <a:pPr indent="0" algn="ctr">
              <a:lnSpc>
                <a:spcPct val="90000"/>
              </a:lnSpc>
              <a:buNone/>
              <a:tabLst>
                <a:tab algn="l" pos="0"/>
              </a:tabLst>
            </a:pPr>
            <a:r>
              <a:rPr b="0" lang="es-ES" sz="4400" spc="-1" strike="noStrike">
                <a:solidFill>
                  <a:srgbClr val="ff0000"/>
                </a:solidFill>
                <a:latin typeface="Calibri"/>
                <a:ea typeface="Calibri"/>
              </a:rPr>
              <a:t>Entonces si tenemos puertas lógicas, </a:t>
            </a:r>
            <a:r>
              <a:rPr b="0" lang="es-ES" sz="4400" spc="-1" strike="noStrike">
                <a:solidFill>
                  <a:srgbClr val="ffffff"/>
                </a:solidFill>
                <a:latin typeface="Calibri"/>
                <a:ea typeface="Calibri"/>
              </a:rPr>
              <a:t>¿para qué necesitamos las neuronas?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Perceptrón</a:t>
            </a:r>
            <a:endParaRPr b="0" lang="en-US" sz="4400" spc="-1" strike="noStrike">
              <a:solidFill>
                <a:srgbClr val="000000"/>
              </a:solidFill>
              <a:latin typeface="Arial"/>
            </a:endParaRPr>
          </a:p>
        </p:txBody>
      </p:sp>
      <p:sp>
        <p:nvSpPr>
          <p:cNvPr id="147" name="Google Shape;263;ga264c5d9f9_0_201"/>
          <p:cNvSpPr/>
          <p:nvPr/>
        </p:nvSpPr>
        <p:spPr>
          <a:xfrm>
            <a:off x="525240" y="1477800"/>
            <a:ext cx="10393920" cy="2589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900" spc="-1" strike="noStrike">
                <a:solidFill>
                  <a:schemeClr val="lt1"/>
                </a:solidFill>
                <a:latin typeface="Calibri"/>
                <a:ea typeface="Calibri"/>
              </a:rPr>
              <a:t>A diferencia de una simple neurona o una puerta lógica, aprende automáticamente los pesos de la neurona de McCulloch-Pitts para minimizar los errores. Se utilizan para problemas separables linealmente. Ya no son datos binarios, sino que pueden ser números.</a:t>
            </a:r>
            <a:endParaRPr b="0" lang="en-US" sz="1900" spc="-1" strike="noStrike">
              <a:latin typeface="Arial"/>
            </a:endParaRPr>
          </a:p>
          <a:p>
            <a:pPr>
              <a:lnSpc>
                <a:spcPct val="100000"/>
              </a:lnSpc>
              <a:tabLst>
                <a:tab algn="l" pos="0"/>
              </a:tabLst>
            </a:pPr>
            <a:endParaRPr b="0" lang="en-US" sz="1900" spc="-1" strike="noStrike">
              <a:latin typeface="Arial"/>
            </a:endParaRPr>
          </a:p>
          <a:p>
            <a:pPr>
              <a:lnSpc>
                <a:spcPct val="100000"/>
              </a:lnSpc>
              <a:tabLst>
                <a:tab algn="l" pos="0"/>
              </a:tabLst>
            </a:pPr>
            <a:r>
              <a:rPr b="0" lang="es-ES" sz="1900" spc="-1" strike="noStrike">
                <a:solidFill>
                  <a:schemeClr val="lt1"/>
                </a:solidFill>
                <a:latin typeface="Calibri"/>
                <a:ea typeface="Calibri"/>
              </a:rPr>
              <a:t>Inventado por Frank Rosenblatt en 1957</a:t>
            </a:r>
            <a:endParaRPr b="0" lang="en-US" sz="1900" spc="-1" strike="noStrike">
              <a:latin typeface="Arial"/>
            </a:endParaRPr>
          </a:p>
        </p:txBody>
      </p:sp>
      <p:pic>
        <p:nvPicPr>
          <p:cNvPr id="148" name="Google Shape;264;ga264c5d9f9_0_201" descr=""/>
          <p:cNvPicPr/>
          <p:nvPr/>
        </p:nvPicPr>
        <p:blipFill>
          <a:blip r:embed="rId1"/>
          <a:stretch/>
        </p:blipFill>
        <p:spPr>
          <a:xfrm>
            <a:off x="8300880" y="3281400"/>
            <a:ext cx="2295000" cy="2550240"/>
          </a:xfrm>
          <a:prstGeom prst="rect">
            <a:avLst/>
          </a:prstGeom>
          <a:ln w="0">
            <a:noFill/>
          </a:ln>
        </p:spPr>
      </p:pic>
      <p:sp>
        <p:nvSpPr>
          <p:cNvPr id="149" name="Google Shape;265;ga264c5d9f9_0_201"/>
          <p:cNvSpPr/>
          <p:nvPr/>
        </p:nvSpPr>
        <p:spPr>
          <a:xfrm>
            <a:off x="525240" y="3337560"/>
            <a:ext cx="6819120" cy="28681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Calibri"/>
                <a:ea typeface="Calibri"/>
              </a:rPr>
              <a:t>¿Cómo se entrena?</a:t>
            </a:r>
            <a:endParaRPr b="0" lang="en-US" sz="1800" spc="-1" strike="noStrike">
              <a:latin typeface="Arial"/>
            </a:endParaRPr>
          </a:p>
          <a:p>
            <a:pPr>
              <a:lnSpc>
                <a:spcPct val="100000"/>
              </a:lnSpc>
              <a:tabLst>
                <a:tab algn="l" pos="0"/>
              </a:tabLst>
            </a:pPr>
            <a:r>
              <a:rPr b="0" lang="es-ES" sz="1600" spc="-1" strike="noStrike">
                <a:solidFill>
                  <a:schemeClr val="lt1"/>
                </a:solidFill>
                <a:latin typeface="Calibri"/>
                <a:ea typeface="Calibri"/>
              </a:rPr>
              <a:t>1. El perceptrón se inicializa con unos pesos a 0 o aleatorios</a:t>
            </a: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2. Calcula las salidas, a través de la combinación lineal de entradas y pesos + bias</a:t>
            </a: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3. Atraviesa la función de activación</a:t>
            </a: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4. Evalúa errores en la salida</a:t>
            </a: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5. Vuelve a ajustar los pesos hasta que minimiza el error.</a:t>
            </a:r>
            <a:endParaRPr b="0" lang="en-US" sz="1600" spc="-1" strike="noStrike">
              <a:latin typeface="Arial"/>
            </a:endParaRPr>
          </a:p>
          <a:p>
            <a:pPr>
              <a:lnSpc>
                <a:spcPct val="100000"/>
              </a:lnSpc>
              <a:tabLst>
                <a:tab algn="l" pos="0"/>
              </a:tabLst>
            </a:pPr>
            <a:endParaRPr b="0" lang="en-US" sz="1900" spc="-1" strike="noStrike">
              <a:latin typeface="Arial"/>
            </a:endParaRPr>
          </a:p>
          <a:p>
            <a:pPr>
              <a:lnSpc>
                <a:spcPct val="100000"/>
              </a:lnSpc>
              <a:tabLst>
                <a:tab algn="l" pos="0"/>
              </a:tabLst>
            </a:pPr>
            <a:endParaRPr b="0" lang="en-US" sz="1900" spc="-1" strike="noStrike">
              <a:latin typeface="Arial"/>
            </a:endParaRPr>
          </a:p>
          <a:p>
            <a:pPr>
              <a:lnSpc>
                <a:spcPct val="100000"/>
              </a:lnSpc>
              <a:tabLst>
                <a:tab algn="l" pos="0"/>
              </a:tabLst>
            </a:pPr>
            <a:r>
              <a:rPr b="0" lang="es-ES" sz="1900" spc="-1" strike="noStrike">
                <a:solidFill>
                  <a:schemeClr val="lt1"/>
                </a:solidFill>
                <a:latin typeface="Calibri"/>
                <a:ea typeface="Calibri"/>
              </a:rPr>
              <a:t>No muy efectivo para problemas con separación no lineal</a:t>
            </a:r>
            <a:endParaRPr b="0" lang="en-US" sz="1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2276640" y="2330280"/>
            <a:ext cx="7638480" cy="2197440"/>
          </a:xfrm>
          <a:prstGeom prst="rect">
            <a:avLst/>
          </a:prstGeom>
          <a:noFill/>
          <a:ln w="0">
            <a:noFill/>
          </a:ln>
        </p:spPr>
        <p:txBody>
          <a:bodyPr anchor="ctr">
            <a:noAutofit/>
          </a:bodyPr>
          <a:p>
            <a:pPr indent="0" algn="ctr">
              <a:lnSpc>
                <a:spcPct val="90000"/>
              </a:lnSpc>
              <a:buNone/>
              <a:tabLst>
                <a:tab algn="l" pos="0"/>
              </a:tabLst>
            </a:pPr>
            <a:r>
              <a:rPr b="0" lang="es-ES" sz="4400" spc="-1" strike="noStrike">
                <a:solidFill>
                  <a:srgbClr val="ff0000"/>
                </a:solidFill>
                <a:latin typeface="Calibri"/>
                <a:ea typeface="Calibri"/>
              </a:rPr>
              <a:t>Si los perceptrones resuelven problemas simples, </a:t>
            </a:r>
            <a:r>
              <a:rPr b="0" lang="es-ES" sz="4400" spc="-1" strike="noStrike">
                <a:solidFill>
                  <a:srgbClr val="ffffff"/>
                </a:solidFill>
                <a:latin typeface="Calibri"/>
                <a:ea typeface="Calibri"/>
              </a:rPr>
              <a:t>¿qué están aportando?</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0" lang="es-ES" sz="4400" spc="-1" strike="noStrike">
                <a:solidFill>
                  <a:srgbClr val="ff0000"/>
                </a:solidFill>
                <a:latin typeface="Calibri"/>
                <a:ea typeface="Calibri"/>
              </a:rPr>
              <a:t>Deep Learning</a:t>
            </a:r>
            <a:endParaRPr b="0" lang="en-US" sz="4400" spc="-1" strike="noStrike">
              <a:solidFill>
                <a:srgbClr val="000000"/>
              </a:solidFill>
              <a:latin typeface="Arial"/>
            </a:endParaRPr>
          </a:p>
        </p:txBody>
      </p:sp>
      <p:pic>
        <p:nvPicPr>
          <p:cNvPr id="50" name="Google Shape;96;p4" descr="What's the Difference Between AI, Machine Learning, and Deep Learning? |  Oracle Big Data Blog"/>
          <p:cNvPicPr/>
          <p:nvPr/>
        </p:nvPicPr>
        <p:blipFill>
          <a:blip r:embed="rId1"/>
          <a:srcRect l="7178" t="25689" r="7246" b="9026"/>
          <a:stretch/>
        </p:blipFill>
        <p:spPr>
          <a:xfrm>
            <a:off x="2270520" y="2255400"/>
            <a:ext cx="7328520" cy="31914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ANN (Redes Neuronales Artificiales)</a:t>
            </a:r>
            <a:endParaRPr b="0" lang="en-US" sz="4400" spc="-1" strike="noStrike">
              <a:solidFill>
                <a:srgbClr val="000000"/>
              </a:solidFill>
              <a:latin typeface="Arial"/>
            </a:endParaRPr>
          </a:p>
        </p:txBody>
      </p:sp>
      <p:sp>
        <p:nvSpPr>
          <p:cNvPr id="152" name="Google Shape;278;ga264c5d9f9_0_14"/>
          <p:cNvSpPr/>
          <p:nvPr/>
        </p:nvSpPr>
        <p:spPr>
          <a:xfrm>
            <a:off x="547200" y="1545480"/>
            <a:ext cx="10891440" cy="25851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Calibri"/>
                <a:ea typeface="Calibri"/>
              </a:rPr>
              <a:t>Agregación de neuronas en capas, de tal manera que los outputs de una capa son los inputs de la siguiente. Cada conjunto de neuronas se va entrenando y especializando en resolver partes del problema, como a solventar una puerta XOR.</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Algoritmos de entrada/salida, que simulan el comportamiento del cerebro humano. Se utilizan una serie de neuronas artificiales o nodos para solucionar problemas.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Son algoritmos de caja negra</a:t>
            </a:r>
            <a:endParaRPr b="0" lang="en-US" sz="1600" spc="-1" strike="noStrike">
              <a:latin typeface="Arial"/>
            </a:endParaRPr>
          </a:p>
        </p:txBody>
      </p:sp>
      <p:pic>
        <p:nvPicPr>
          <p:cNvPr id="153" name="Google Shape;279;ga264c5d9f9_0_14" descr=""/>
          <p:cNvPicPr/>
          <p:nvPr/>
        </p:nvPicPr>
        <p:blipFill>
          <a:blip r:embed="rId1"/>
          <a:stretch/>
        </p:blipFill>
        <p:spPr>
          <a:xfrm>
            <a:off x="3238200" y="4089600"/>
            <a:ext cx="5715360" cy="2117880"/>
          </a:xfrm>
          <a:prstGeom prst="rect">
            <a:avLst/>
          </a:prstGeom>
          <a:ln w="0">
            <a:noFill/>
          </a:ln>
        </p:spPr>
      </p:pic>
      <p:sp>
        <p:nvSpPr>
          <p:cNvPr id="154" name="Google Shape;280;ga264c5d9f9_0_14"/>
          <p:cNvSpPr/>
          <p:nvPr/>
        </p:nvSpPr>
        <p:spPr>
          <a:xfrm>
            <a:off x="9230760" y="4089600"/>
            <a:ext cx="2642040" cy="17074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Calibri"/>
                <a:ea typeface="Calibri"/>
              </a:rPr>
              <a:t>MLP</a:t>
            </a:r>
            <a:endParaRPr b="0" lang="en-US" sz="1600" spc="-1" strike="noStrike">
              <a:latin typeface="Arial"/>
            </a:endParaRPr>
          </a:p>
          <a:p>
            <a:pPr>
              <a:lnSpc>
                <a:spcPct val="100000"/>
              </a:lnSpc>
              <a:tabLst>
                <a:tab algn="l" pos="0"/>
              </a:tabLst>
            </a:pPr>
            <a:r>
              <a:rPr b="0" lang="es-ES" sz="1600" spc="-1" strike="noStrike">
                <a:solidFill>
                  <a:schemeClr val="lt1"/>
                </a:solidFill>
                <a:latin typeface="Calibri"/>
                <a:ea typeface="Calibri"/>
              </a:rPr>
              <a:t>MultiLayer Perceptron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Componentes MLP</a:t>
            </a:r>
            <a:endParaRPr b="0" lang="en-US" sz="4400" spc="-1" strike="noStrike">
              <a:solidFill>
                <a:srgbClr val="000000"/>
              </a:solidFill>
              <a:latin typeface="Arial"/>
            </a:endParaRPr>
          </a:p>
        </p:txBody>
      </p:sp>
      <p:sp>
        <p:nvSpPr>
          <p:cNvPr id="156" name="Google Shape;287;ga264c5d9f9_0_236"/>
          <p:cNvSpPr/>
          <p:nvPr/>
        </p:nvSpPr>
        <p:spPr>
          <a:xfrm>
            <a:off x="547200" y="1545480"/>
            <a:ext cx="10891440" cy="2585160"/>
          </a:xfrm>
          <a:prstGeom prst="rect">
            <a:avLst/>
          </a:prstGeom>
          <a:noFill/>
          <a:ln w="0">
            <a:noFill/>
          </a:ln>
        </p:spPr>
        <p:style>
          <a:lnRef idx="0"/>
          <a:fillRef idx="0"/>
          <a:effectRef idx="0"/>
          <a:fontRef idx="minor"/>
        </p:style>
        <p:txBody>
          <a:bodyPr anchor="t">
            <a:noAutofit/>
          </a:bodyPr>
          <a:p>
            <a:pPr marL="457200" indent="-330120">
              <a:lnSpc>
                <a:spcPct val="100000"/>
              </a:lnSpc>
              <a:buClr>
                <a:srgbClr val="ffffff"/>
              </a:buClr>
              <a:buFont typeface="Calibri"/>
              <a:buAutoNum type="arabicPeriod"/>
            </a:pPr>
            <a:r>
              <a:rPr b="1" lang="es-ES" sz="1600" spc="-1" strike="noStrike">
                <a:solidFill>
                  <a:schemeClr val="lt1"/>
                </a:solidFill>
                <a:latin typeface="Calibri"/>
                <a:ea typeface="Calibri"/>
              </a:rPr>
              <a:t>Input layer</a:t>
            </a:r>
            <a:r>
              <a:rPr b="0" lang="es-ES" sz="1600" spc="-1" strike="noStrike">
                <a:solidFill>
                  <a:schemeClr val="lt1"/>
                </a:solidFill>
                <a:latin typeface="Calibri"/>
                <a:ea typeface="Calibri"/>
              </a:rPr>
              <a:t>: NO tienen capa de activación. Cada nodo de entrada es una feature.</a:t>
            </a:r>
            <a:endParaRPr b="0" lang="en-US" sz="1600" spc="-1" strike="noStrike">
              <a:latin typeface="Arial"/>
            </a:endParaRPr>
          </a:p>
          <a:p>
            <a:pPr marL="457200" indent="-330120">
              <a:lnSpc>
                <a:spcPct val="100000"/>
              </a:lnSpc>
              <a:buClr>
                <a:srgbClr val="ffffff"/>
              </a:buClr>
              <a:buFont typeface="Calibri"/>
              <a:buAutoNum type="arabicPeriod"/>
            </a:pPr>
            <a:r>
              <a:rPr b="1" lang="es-ES" sz="1600" spc="-1" strike="noStrike">
                <a:solidFill>
                  <a:schemeClr val="lt1"/>
                </a:solidFill>
                <a:latin typeface="Calibri"/>
                <a:ea typeface="Calibri"/>
              </a:rPr>
              <a:t>Hidden layers</a:t>
            </a:r>
            <a:r>
              <a:rPr b="0" lang="es-ES" sz="1600" spc="-1" strike="noStrike">
                <a:solidFill>
                  <a:schemeClr val="lt1"/>
                </a:solidFill>
                <a:latin typeface="Calibri"/>
                <a:ea typeface="Calibri"/>
              </a:rPr>
              <a:t>: capas intermedias. Puede ser una o varias. Tienen función de activación y término bias. Con una capa se suele llamar MLP y si tiene múltiples </a:t>
            </a:r>
            <a:r>
              <a:rPr b="1" lang="es-ES" sz="1600" spc="-1" strike="noStrike">
                <a:solidFill>
                  <a:schemeClr val="lt1"/>
                </a:solidFill>
                <a:latin typeface="Calibri"/>
                <a:ea typeface="Calibri"/>
              </a:rPr>
              <a:t>Deep Neural Network.</a:t>
            </a:r>
            <a:endParaRPr b="0" lang="en-US" sz="1600" spc="-1" strike="noStrike">
              <a:latin typeface="Arial"/>
            </a:endParaRPr>
          </a:p>
          <a:p>
            <a:pPr marL="457200" indent="-330120">
              <a:lnSpc>
                <a:spcPct val="100000"/>
              </a:lnSpc>
              <a:buClr>
                <a:srgbClr val="ffffff"/>
              </a:buClr>
              <a:buFont typeface="Calibri"/>
              <a:buAutoNum type="arabicPeriod"/>
            </a:pPr>
            <a:r>
              <a:rPr b="1" lang="es-ES" sz="1600" spc="-1" strike="noStrike">
                <a:solidFill>
                  <a:schemeClr val="lt1"/>
                </a:solidFill>
                <a:latin typeface="Calibri"/>
                <a:ea typeface="Calibri"/>
              </a:rPr>
              <a:t>Output layer</a:t>
            </a:r>
            <a:r>
              <a:rPr b="0" lang="es-ES" sz="1600" spc="-1" strike="noStrike">
                <a:solidFill>
                  <a:schemeClr val="lt1"/>
                </a:solidFill>
                <a:latin typeface="Calibri"/>
                <a:ea typeface="Calibri"/>
              </a:rPr>
              <a:t>: posibles salidas de una red neuronal.</a:t>
            </a:r>
            <a:endParaRPr b="0" lang="en-US" sz="1600" spc="-1" strike="noStrike">
              <a:latin typeface="Arial"/>
            </a:endParaRPr>
          </a:p>
          <a:p>
            <a:pPr lvl="1" marL="914400" indent="-330120">
              <a:lnSpc>
                <a:spcPct val="100000"/>
              </a:lnSpc>
              <a:buClr>
                <a:srgbClr val="ffffff"/>
              </a:buClr>
              <a:buFont typeface="Calibri"/>
              <a:buAutoNum type="alphaLcPeriod"/>
            </a:pPr>
            <a:r>
              <a:rPr b="0" lang="es-ES" sz="1600" spc="-1" strike="noStrike">
                <a:solidFill>
                  <a:schemeClr val="lt1"/>
                </a:solidFill>
                <a:latin typeface="Calibri"/>
                <a:ea typeface="Calibri"/>
              </a:rPr>
              <a:t>Una neurona: clasificación binaria o regresión</a:t>
            </a:r>
            <a:endParaRPr b="0" lang="en-US" sz="1600" spc="-1" strike="noStrike">
              <a:latin typeface="Arial"/>
            </a:endParaRPr>
          </a:p>
          <a:p>
            <a:pPr lvl="1" marL="914400" indent="-330120">
              <a:lnSpc>
                <a:spcPct val="100000"/>
              </a:lnSpc>
              <a:buClr>
                <a:srgbClr val="ffffff"/>
              </a:buClr>
              <a:buFont typeface="Calibri"/>
              <a:buAutoNum type="alphaLcPeriod"/>
            </a:pPr>
            <a:r>
              <a:rPr b="0" lang="es-ES" sz="1600" spc="-1" strike="noStrike">
                <a:solidFill>
                  <a:schemeClr val="lt1"/>
                </a:solidFill>
                <a:latin typeface="Calibri"/>
                <a:ea typeface="Calibri"/>
              </a:rPr>
              <a:t>Varias neuronas: clasificación multiclase. Tantas neuronas como clases.</a:t>
            </a:r>
            <a:endParaRPr b="0" lang="en-US" sz="1600" spc="-1" strike="noStrike">
              <a:latin typeface="Arial"/>
            </a:endParaRPr>
          </a:p>
        </p:txBody>
      </p:sp>
      <p:pic>
        <p:nvPicPr>
          <p:cNvPr id="157" name="Google Shape;288;ga264c5d9f9_0_236" descr=""/>
          <p:cNvPicPr/>
          <p:nvPr/>
        </p:nvPicPr>
        <p:blipFill>
          <a:blip r:embed="rId1"/>
          <a:stretch/>
        </p:blipFill>
        <p:spPr>
          <a:xfrm>
            <a:off x="4063680" y="3353040"/>
            <a:ext cx="3723840" cy="2948040"/>
          </a:xfrm>
          <a:prstGeom prst="rect">
            <a:avLst/>
          </a:prstGeom>
          <a:ln w="0">
            <a:noFill/>
          </a:ln>
        </p:spPr>
      </p:pic>
      <p:sp>
        <p:nvSpPr>
          <p:cNvPr id="158" name="Google Shape;289;ga264c5d9f9_0_236"/>
          <p:cNvSpPr/>
          <p:nvPr/>
        </p:nvSpPr>
        <p:spPr>
          <a:xfrm>
            <a:off x="2633760" y="5771520"/>
            <a:ext cx="7240320" cy="486720"/>
          </a:xfrm>
          <a:prstGeom prst="rightArrow">
            <a:avLst>
              <a:gd name="adj1" fmla="val 50000"/>
              <a:gd name="adj2" fmla="val 50000"/>
            </a:avLst>
          </a:prstGeom>
          <a:solidFill>
            <a:schemeClr val="lt2"/>
          </a:solidFill>
          <a:ln w="9525">
            <a:solidFill>
              <a:srgbClr val="44546a"/>
            </a:solidFill>
            <a:round/>
          </a:ln>
        </p:spPr>
        <p:style>
          <a:lnRef idx="0"/>
          <a:fillRef idx="0"/>
          <a:effectRef idx="0"/>
          <a:fontRef idx="minor"/>
        </p:style>
        <p:txBody>
          <a:bodyPr tIns="182880" bIns="182880" anchor="ctr">
            <a:noAutofit/>
          </a:bodyPr>
          <a:p>
            <a:pPr>
              <a:lnSpc>
                <a:spcPct val="100000"/>
              </a:lnSpc>
              <a:tabLst>
                <a:tab algn="l" pos="0"/>
              </a:tabLst>
            </a:pPr>
            <a:r>
              <a:rPr b="0" lang="es-ES" sz="1400" spc="-1" strike="noStrike">
                <a:solidFill>
                  <a:srgbClr val="000000"/>
                </a:solidFill>
                <a:latin typeface="Arial"/>
                <a:ea typeface="Arial"/>
              </a:rPr>
              <a:t>Forward Propagation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Google Shape;295;ga264c5d9f9_0_224"/>
          <p:cNvSpPr/>
          <p:nvPr/>
        </p:nvSpPr>
        <p:spPr>
          <a:xfrm>
            <a:off x="521280" y="462960"/>
            <a:ext cx="10515240" cy="1325520"/>
          </a:xfrm>
          <a:prstGeom prst="rect">
            <a:avLst/>
          </a:prstGeom>
          <a:noFill/>
          <a:ln w="0">
            <a:noFill/>
          </a:ln>
        </p:spPr>
        <p:style>
          <a:lnRef idx="0"/>
          <a:fillRef idx="0"/>
          <a:effectRef idx="0"/>
          <a:fontRef idx="minor"/>
        </p:style>
        <p:txBody>
          <a:bodyPr anchor="ctr">
            <a:noAutofit/>
          </a:bodyPr>
          <a:p>
            <a:pPr algn="ctr">
              <a:lnSpc>
                <a:spcPct val="90000"/>
              </a:lnSpc>
              <a:tabLst>
                <a:tab algn="l" pos="0"/>
              </a:tabLst>
            </a:pPr>
            <a:r>
              <a:rPr b="0" lang="es-ES" sz="2800" spc="-1" strike="noStrike">
                <a:solidFill>
                  <a:srgbClr val="ffffff"/>
                </a:solidFill>
                <a:latin typeface="Calibri"/>
                <a:ea typeface="Calibri"/>
              </a:rPr>
              <a:t>Deep Learning, Artificial Neural Network, Perceptron, MultiLayer Perceptron...</a:t>
            </a:r>
            <a:br>
              <a:rPr sz="4400"/>
            </a:br>
            <a:r>
              <a:rPr b="0" lang="es-ES" sz="4400" spc="-1" strike="noStrike">
                <a:solidFill>
                  <a:srgbClr val="ffffff"/>
                </a:solidFill>
                <a:latin typeface="Calibri"/>
                <a:ea typeface="Calibri"/>
              </a:rPr>
              <a:t>¿Quién es quién?</a:t>
            </a:r>
            <a:endParaRPr b="0" lang="en-US" sz="4400" spc="-1" strike="noStrike">
              <a:latin typeface="Arial"/>
            </a:endParaRPr>
          </a:p>
        </p:txBody>
      </p:sp>
      <p:pic>
        <p:nvPicPr>
          <p:cNvPr id="160" name="Google Shape;296;ga264c5d9f9_0_224" descr="Cómo ganar casi siempre al 'Guess who?' según las matemáticas"/>
          <p:cNvPicPr/>
          <p:nvPr/>
        </p:nvPicPr>
        <p:blipFill>
          <a:blip r:embed="rId1"/>
          <a:stretch/>
        </p:blipFill>
        <p:spPr>
          <a:xfrm>
            <a:off x="2889360" y="2012400"/>
            <a:ext cx="5779800" cy="40572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Algunos conceptos</a:t>
            </a:r>
            <a:endParaRPr b="0" lang="en-US" sz="4400" spc="-1" strike="noStrike">
              <a:solidFill>
                <a:srgbClr val="000000"/>
              </a:solidFill>
              <a:latin typeface="Arial"/>
            </a:endParaRPr>
          </a:p>
        </p:txBody>
      </p:sp>
      <p:sp>
        <p:nvSpPr>
          <p:cNvPr id="162" name="Google Shape;303;ga264c5d9f9_0_217"/>
          <p:cNvSpPr/>
          <p:nvPr/>
        </p:nvSpPr>
        <p:spPr>
          <a:xfrm>
            <a:off x="547200" y="1545480"/>
            <a:ext cx="10891440" cy="45997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500" spc="-1" strike="noStrike">
                <a:solidFill>
                  <a:schemeClr val="lt1"/>
                </a:solidFill>
                <a:latin typeface="Calibri"/>
                <a:ea typeface="Calibri"/>
              </a:rPr>
              <a:t>Neurona artificial</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Unidad lógica inspirada en el comportamiento de las neuronas cerebrales. Permite resolver problemas sencillos como una puerta lógica AND u OR.</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1" lang="es-ES" sz="1500" spc="-1" strike="noStrike">
                <a:solidFill>
                  <a:schemeClr val="lt1"/>
                </a:solidFill>
                <a:latin typeface="Calibri"/>
                <a:ea typeface="Calibri"/>
              </a:rPr>
              <a:t>Perceptrón</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La red neuronal artificial más simple. Emplea una neurona artificial para resolver problemas de clasificación y regresión. El perceptrón entrena con los datos de entrada como cualquier algoritmo de machine learning, intentando minimizar sus errores.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1" lang="es-ES" sz="1500" spc="-1" strike="noStrike">
                <a:solidFill>
                  <a:schemeClr val="lt1"/>
                </a:solidFill>
                <a:latin typeface="Calibri"/>
                <a:ea typeface="Calibri"/>
              </a:rPr>
              <a:t>ANN - Red Neuronal Artificial</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Modelo matemático que simula la forma en que el cerebro responde a estímulos. Está compuesta de una o más neuronas artificiales. Se utiliza en problemas de clasificación o regresión. Un diagrama de red define las relaciones entre las señales de entrada (x) y salida (y).</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1" lang="es-ES" sz="1500" spc="-1" strike="noStrike">
                <a:solidFill>
                  <a:schemeClr val="lt1"/>
                </a:solidFill>
                <a:latin typeface="Calibri"/>
                <a:ea typeface="Calibri"/>
              </a:rPr>
              <a:t>MLP - MultiLayer Perceptron</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Se trata de una ANN compuesta por varias neuronas, pero en este caso se distribuyen en capas. Tiene una input layer, varias hidden layers y una output layer. Se suele denominar MLP a las redes neuronales con una sola hidden layer. También se les llama Shallow Neural Network.</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1" lang="es-ES" sz="1500" spc="-1" strike="noStrike">
                <a:solidFill>
                  <a:schemeClr val="lt1"/>
                </a:solidFill>
                <a:latin typeface="Calibri"/>
                <a:ea typeface="Calibri"/>
              </a:rPr>
              <a:t>Deep Neural Network</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Las redes con una única hidden layer se suelen denominar MLP, mientras que las que tienen varias hidden layers son Deep Neural networks.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1" lang="es-ES" sz="1500" spc="-1" strike="noStrike">
                <a:solidFill>
                  <a:schemeClr val="lt1"/>
                </a:solidFill>
                <a:latin typeface="Calibri"/>
                <a:ea typeface="Calibri"/>
              </a:rPr>
              <a:t>Deep Learning</a:t>
            </a:r>
            <a:endParaRPr b="0" lang="en-US" sz="1500" spc="-1" strike="noStrike">
              <a:latin typeface="Arial"/>
            </a:endParaRPr>
          </a:p>
          <a:p>
            <a:pPr>
              <a:lnSpc>
                <a:spcPct val="100000"/>
              </a:lnSpc>
              <a:tabLst>
                <a:tab algn="l" pos="0"/>
              </a:tabLst>
            </a:pPr>
            <a:r>
              <a:rPr b="0" lang="es-ES" sz="1300" spc="-1" strike="noStrike">
                <a:solidFill>
                  <a:schemeClr val="lt1"/>
                </a:solidFill>
                <a:latin typeface="Calibri"/>
                <a:ea typeface="Calibri"/>
              </a:rPr>
              <a:t>Algoritmos de machine learning que utilizan redes neuronales para aprender patrones en los datos y resolver problemas complejos como tratamiento de imágenes o de sonido.</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Google Shape;309;ga264c5d9f9_0_253"/>
          <p:cNvSpPr/>
          <p:nvPr/>
        </p:nvSpPr>
        <p:spPr>
          <a:xfrm>
            <a:off x="547200" y="1545480"/>
            <a:ext cx="10891440" cy="14842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Hasta ahora hemos usado la </a:t>
            </a:r>
            <a:r>
              <a:rPr b="0" i="1" lang="es-ES" sz="1300" spc="-1" strike="noStrike">
                <a:solidFill>
                  <a:schemeClr val="lt1"/>
                </a:solidFill>
                <a:latin typeface="Calibri"/>
                <a:ea typeface="Calibri"/>
              </a:rPr>
              <a:t>step function</a:t>
            </a:r>
            <a:r>
              <a:rPr b="0" lang="es-ES" sz="1300" spc="-1" strike="noStrike">
                <a:solidFill>
                  <a:schemeClr val="lt1"/>
                </a:solidFill>
                <a:latin typeface="Calibri"/>
                <a:ea typeface="Calibri"/>
              </a:rPr>
              <a:t> como función de activación, pero existen otras que permiten obtener un resultado contínuo. Permite a la red neuronal </a:t>
            </a:r>
            <a:r>
              <a:rPr b="1" lang="es-ES" sz="1300" spc="-1" strike="noStrike">
                <a:solidFill>
                  <a:schemeClr val="lt1"/>
                </a:solidFill>
                <a:latin typeface="Calibri"/>
                <a:ea typeface="Calibri"/>
              </a:rPr>
              <a:t>aprender patrones no lineares </a:t>
            </a:r>
            <a:r>
              <a:rPr b="0" lang="es-ES" sz="1300" spc="-1" strike="noStrike">
                <a:solidFill>
                  <a:schemeClr val="lt1"/>
                </a:solidFill>
                <a:latin typeface="Calibri"/>
                <a:ea typeface="Calibri"/>
              </a:rPr>
              <a:t>y adaptarse a problemas más complejos.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Dado que la </a:t>
            </a:r>
            <a:r>
              <a:rPr b="0" i="1" lang="es-ES" sz="1300" spc="-1" strike="noStrike">
                <a:solidFill>
                  <a:schemeClr val="lt1"/>
                </a:solidFill>
                <a:latin typeface="Calibri"/>
                <a:ea typeface="Calibri"/>
              </a:rPr>
              <a:t>step function</a:t>
            </a:r>
            <a:r>
              <a:rPr b="0" lang="es-ES" sz="1300" spc="-1" strike="noStrike">
                <a:solidFill>
                  <a:schemeClr val="lt1"/>
                </a:solidFill>
                <a:latin typeface="Calibri"/>
                <a:ea typeface="Calibri"/>
              </a:rPr>
              <a:t> no es derivable, hay que acudir a otras funciones de activación para poder recurrir en el entrenamiento a métodos como Gradient Descent.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La que más se suele utilizar es la ReLu (Rectified linear), a pesar de no ser derivable en 0. Computacionalmente es eficiente</a:t>
            </a:r>
            <a:endParaRPr b="0" lang="en-US" sz="1300" spc="-1" strike="noStrike">
              <a:latin typeface="Arial"/>
            </a:endParaRPr>
          </a:p>
          <a:p>
            <a:pPr>
              <a:lnSpc>
                <a:spcPct val="100000"/>
              </a:lnSpc>
              <a:tabLst>
                <a:tab algn="l" pos="0"/>
              </a:tabLst>
            </a:pPr>
            <a:endParaRPr b="0" lang="en-US" sz="1300" spc="-1" strike="noStrike">
              <a:latin typeface="Arial"/>
            </a:endParaRPr>
          </a:p>
        </p:txBody>
      </p:sp>
      <p:sp>
        <p:nvSpPr>
          <p:cNvPr id="164"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Funciones de activación</a:t>
            </a:r>
            <a:endParaRPr b="0" lang="en-US" sz="4400" spc="-1" strike="noStrike">
              <a:solidFill>
                <a:srgbClr val="000000"/>
              </a:solidFill>
              <a:latin typeface="Arial"/>
            </a:endParaRPr>
          </a:p>
        </p:txBody>
      </p:sp>
      <p:pic>
        <p:nvPicPr>
          <p:cNvPr id="165" name="Google Shape;311;ga264c5d9f9_0_253" descr=""/>
          <p:cNvPicPr/>
          <p:nvPr/>
        </p:nvPicPr>
        <p:blipFill>
          <a:blip r:embed="rId1"/>
          <a:stretch/>
        </p:blipFill>
        <p:spPr>
          <a:xfrm>
            <a:off x="5554080" y="3389760"/>
            <a:ext cx="5578200" cy="2802960"/>
          </a:xfrm>
          <a:prstGeom prst="rect">
            <a:avLst/>
          </a:prstGeom>
          <a:ln w="0">
            <a:noFill/>
          </a:ln>
        </p:spPr>
      </p:pic>
      <p:pic>
        <p:nvPicPr>
          <p:cNvPr id="166" name="Google Shape;312;ga264c5d9f9_0_253" descr=""/>
          <p:cNvPicPr/>
          <p:nvPr/>
        </p:nvPicPr>
        <p:blipFill>
          <a:blip r:embed="rId2"/>
          <a:stretch/>
        </p:blipFill>
        <p:spPr>
          <a:xfrm>
            <a:off x="642600" y="4031280"/>
            <a:ext cx="4511520" cy="1326960"/>
          </a:xfrm>
          <a:prstGeom prst="rect">
            <a:avLst/>
          </a:prstGeom>
          <a:ln w="0">
            <a:noFill/>
          </a:ln>
        </p:spPr>
      </p:pic>
      <p:sp>
        <p:nvSpPr>
          <p:cNvPr id="167" name="Google Shape;313;ga264c5d9f9_0_253"/>
          <p:cNvSpPr/>
          <p:nvPr/>
        </p:nvSpPr>
        <p:spPr>
          <a:xfrm>
            <a:off x="608040" y="5761080"/>
            <a:ext cx="4111560" cy="5403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u="sng">
                <a:solidFill>
                  <a:schemeClr val="hlink"/>
                </a:solidFill>
                <a:uFillTx/>
                <a:latin typeface="Calibri"/>
                <a:ea typeface="Calibri"/>
                <a:hlinkClick r:id="rId3"/>
              </a:rPr>
              <a:t>Buen artículo de funciones de activación</a:t>
            </a:r>
            <a:endParaRPr b="0" lang="en-US" sz="1300" spc="-1" strike="noStrike">
              <a:latin typeface="Arial"/>
            </a:endParaRPr>
          </a:p>
          <a:p>
            <a:pPr>
              <a:lnSpc>
                <a:spcPct val="100000"/>
              </a:lnSpc>
              <a:tabLst>
                <a:tab algn="l" pos="0"/>
              </a:tabLst>
            </a:pP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Google Shape;309;ga264c5d9f9_0_253"/>
          <p:cNvSpPr/>
          <p:nvPr/>
        </p:nvSpPr>
        <p:spPr>
          <a:xfrm>
            <a:off x="547200" y="1545480"/>
            <a:ext cx="10891440" cy="4489200"/>
          </a:xfrm>
          <a:prstGeom prst="rect">
            <a:avLst/>
          </a:prstGeom>
          <a:noFill/>
          <a:ln w="0">
            <a:noFill/>
          </a:ln>
        </p:spPr>
        <p:style>
          <a:lnRef idx="0"/>
          <a:fillRef idx="0"/>
          <a:effectRef idx="0"/>
          <a:fontRef idx="minor"/>
        </p:style>
        <p:txBody>
          <a:bodyPr anchor="t">
            <a:noAutofit/>
          </a:bodyPr>
          <a:p>
            <a:pPr marL="285840" indent="-285840">
              <a:lnSpc>
                <a:spcPct val="100000"/>
              </a:lnSpc>
              <a:buClr>
                <a:srgbClr val="ffffff"/>
              </a:buClr>
              <a:buFont typeface="Arial"/>
              <a:buChar char="•"/>
            </a:pPr>
            <a:r>
              <a:rPr b="1" lang="es-ES" sz="2000" spc="-1" strike="noStrike">
                <a:solidFill>
                  <a:schemeClr val="lt1"/>
                </a:solidFill>
                <a:latin typeface="Calibri"/>
                <a:ea typeface="Calibri"/>
              </a:rPr>
              <a:t>¿Función de activación de la entrada?</a:t>
            </a:r>
            <a:r>
              <a:rPr b="0" lang="es-ES" sz="2000" spc="-1" strike="noStrike">
                <a:solidFill>
                  <a:schemeClr val="lt1"/>
                </a:solidFill>
                <a:latin typeface="Calibri"/>
                <a:ea typeface="Calibri"/>
              </a:rPr>
              <a:t> NO LLEVA</a:t>
            </a:r>
            <a:endParaRPr b="0" lang="en-US" sz="2000" spc="-1" strike="noStrike">
              <a:latin typeface="Arial"/>
            </a:endParaRPr>
          </a:p>
          <a:p>
            <a:pPr marL="285840" indent="-285840">
              <a:lnSpc>
                <a:spcPct val="100000"/>
              </a:lnSpc>
              <a:buClr>
                <a:srgbClr val="ffffff"/>
              </a:buClr>
              <a:buFont typeface="Arial"/>
              <a:buChar char="•"/>
            </a:pPr>
            <a:r>
              <a:rPr b="1" lang="es-ES" sz="2000" spc="-1" strike="noStrike">
                <a:solidFill>
                  <a:schemeClr val="lt1"/>
                </a:solidFill>
                <a:latin typeface="Calibri"/>
                <a:ea typeface="Calibri"/>
              </a:rPr>
              <a:t>¿Problema de regresión?</a:t>
            </a:r>
            <a:r>
              <a:rPr b="0" lang="es-ES" sz="2000" spc="-1" strike="noStrike">
                <a:solidFill>
                  <a:schemeClr val="lt1"/>
                </a:solidFill>
                <a:latin typeface="Calibri"/>
                <a:ea typeface="Calibri"/>
              </a:rPr>
              <a:t> Función de activación lineal, como ReLu o Leaky Relu</a:t>
            </a:r>
            <a:endParaRPr b="0" lang="en-US" sz="2000" spc="-1" strike="noStrike">
              <a:latin typeface="Arial"/>
            </a:endParaRPr>
          </a:p>
          <a:p>
            <a:pPr marL="285840" indent="-285840">
              <a:lnSpc>
                <a:spcPct val="100000"/>
              </a:lnSpc>
              <a:buClr>
                <a:srgbClr val="ffffff"/>
              </a:buClr>
              <a:buFont typeface="Arial"/>
              <a:buChar char="•"/>
            </a:pPr>
            <a:r>
              <a:rPr b="1" lang="es-ES" sz="2000" spc="-1" strike="noStrike">
                <a:solidFill>
                  <a:schemeClr val="lt1"/>
                </a:solidFill>
                <a:latin typeface="Calibri"/>
                <a:ea typeface="Calibri"/>
              </a:rPr>
              <a:t>¿Clasificación binaria? </a:t>
            </a:r>
            <a:r>
              <a:rPr b="0" lang="es-ES" sz="2000" spc="-1" strike="noStrike">
                <a:solidFill>
                  <a:schemeClr val="lt1"/>
                </a:solidFill>
                <a:latin typeface="Calibri"/>
                <a:ea typeface="Calibri"/>
              </a:rPr>
              <a:t>Sigmoide. Funciona bien. Computacionalmente es pesada y por eso solo se recomienda al final.</a:t>
            </a:r>
            <a:endParaRPr b="0" lang="en-US" sz="2000" spc="-1" strike="noStrike">
              <a:latin typeface="Arial"/>
            </a:endParaRPr>
          </a:p>
          <a:p>
            <a:pPr marL="285840" indent="-285840">
              <a:lnSpc>
                <a:spcPct val="100000"/>
              </a:lnSpc>
              <a:buClr>
                <a:srgbClr val="ffffff"/>
              </a:buClr>
              <a:buFont typeface="Arial"/>
              <a:buChar char="•"/>
            </a:pPr>
            <a:r>
              <a:rPr b="1" lang="es-ES" sz="2000" spc="-1" strike="noStrike">
                <a:solidFill>
                  <a:schemeClr val="lt1"/>
                </a:solidFill>
                <a:latin typeface="Calibri"/>
                <a:ea typeface="Calibri"/>
              </a:rPr>
              <a:t>¿Clasificación multiclase?</a:t>
            </a:r>
            <a:r>
              <a:rPr b="0" lang="es-ES" sz="2000" spc="-1" strike="noStrike">
                <a:solidFill>
                  <a:schemeClr val="lt1"/>
                </a:solidFill>
                <a:latin typeface="Calibri"/>
                <a:ea typeface="Calibri"/>
              </a:rPr>
              <a:t> Softmax es la mejor, acota los datos entre 0 y 1, que es lo que nos interesa, la probabilidad de pertenencia a una clase.</a:t>
            </a:r>
            <a:r>
              <a:rPr b="1" lang="es-ES" sz="2000" spc="-1" strike="noStrike">
                <a:solidFill>
                  <a:schemeClr val="lt1"/>
                </a:solidFill>
                <a:latin typeface="Calibri"/>
                <a:ea typeface="Calibri"/>
              </a:rPr>
              <a:t> </a:t>
            </a:r>
            <a:endParaRPr b="0" lang="en-US" sz="2000" spc="-1" strike="noStrike">
              <a:latin typeface="Arial"/>
            </a:endParaRPr>
          </a:p>
          <a:p>
            <a:pPr marL="285840" indent="-285840">
              <a:lnSpc>
                <a:spcPct val="100000"/>
              </a:lnSpc>
              <a:buClr>
                <a:srgbClr val="ffffff"/>
              </a:buClr>
              <a:buFont typeface="Arial"/>
              <a:buChar char="•"/>
            </a:pPr>
            <a:r>
              <a:rPr b="1" lang="es-ES" sz="2000" spc="-1" strike="noStrike">
                <a:solidFill>
                  <a:schemeClr val="lt1"/>
                </a:solidFill>
                <a:latin typeface="Calibri"/>
                <a:ea typeface="Calibri"/>
              </a:rPr>
              <a:t>¿Capas intermedias?</a:t>
            </a:r>
            <a:r>
              <a:rPr b="0" lang="es-ES" sz="2000" spc="-1" strike="noStrike">
                <a:solidFill>
                  <a:schemeClr val="lt1"/>
                </a:solidFill>
                <a:latin typeface="Calibri"/>
                <a:ea typeface="Calibri"/>
              </a:rPr>
              <a:t> ReLu es la que mejores prestaciones nos da. Buenos resultados y computacionalmente eficiente.</a:t>
            </a:r>
            <a:endParaRPr b="0" lang="en-US" sz="2000" spc="-1" strike="noStrike">
              <a:latin typeface="Arial"/>
            </a:endParaRPr>
          </a:p>
          <a:p>
            <a:pPr>
              <a:lnSpc>
                <a:spcPct val="100000"/>
              </a:lnSpc>
            </a:pPr>
            <a:endParaRPr b="0" lang="en-US" sz="2000" spc="-1" strike="noStrike">
              <a:latin typeface="Arial"/>
            </a:endParaRPr>
          </a:p>
          <a:p>
            <a:pPr marL="285840" indent="-285840">
              <a:lnSpc>
                <a:spcPct val="100000"/>
              </a:lnSpc>
              <a:buClr>
                <a:srgbClr val="ffffff"/>
              </a:buClr>
              <a:buFont typeface="Arial"/>
              <a:buChar char="•"/>
            </a:pPr>
            <a:r>
              <a:rPr b="1" lang="es-ES" sz="2000" spc="-1" strike="noStrike">
                <a:solidFill>
                  <a:schemeClr val="lt1"/>
                </a:solidFill>
                <a:latin typeface="Calibri"/>
                <a:ea typeface="Calibri"/>
              </a:rPr>
              <a:t>Sigmoide y tanh</a:t>
            </a:r>
            <a:r>
              <a:rPr b="0" lang="es-ES" sz="2000" spc="-1" strike="noStrike">
                <a:solidFill>
                  <a:schemeClr val="lt1"/>
                </a:solidFill>
                <a:latin typeface="Calibri"/>
                <a:ea typeface="Calibri"/>
              </a:rPr>
              <a:t>: son funciones que van muy bien, pero lentas de entrenar. Sus derivadas parciales son muy pequeñas en los extremos de la curva, por lo que puede no llegar nunca a converger (vanishing gradient problem). Usar en la salida.</a:t>
            </a:r>
            <a:endParaRPr b="0" lang="en-US" sz="2000" spc="-1" strike="noStrike">
              <a:latin typeface="Arial"/>
            </a:endParaRPr>
          </a:p>
          <a:p>
            <a:pPr>
              <a:lnSpc>
                <a:spcPct val="100000"/>
              </a:lnSpc>
            </a:pP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169"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Elección de funciones de activación</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2276640" y="2330280"/>
            <a:ext cx="7638480" cy="2197440"/>
          </a:xfrm>
          <a:prstGeom prst="rect">
            <a:avLst/>
          </a:prstGeom>
          <a:noFill/>
          <a:ln w="0">
            <a:noFill/>
          </a:ln>
        </p:spPr>
        <p:txBody>
          <a:bodyPr anchor="ctr">
            <a:noAutofit/>
          </a:bodyPr>
          <a:p>
            <a:pPr indent="0" algn="ctr">
              <a:lnSpc>
                <a:spcPct val="90000"/>
              </a:lnSpc>
              <a:buNone/>
              <a:tabLst>
                <a:tab algn="l" pos="0"/>
              </a:tabLst>
            </a:pPr>
            <a:r>
              <a:rPr b="0" lang="es-ES" sz="4400" spc="-1" strike="noStrike">
                <a:solidFill>
                  <a:srgbClr val="ff0000"/>
                </a:solidFill>
                <a:latin typeface="Calibri"/>
                <a:ea typeface="Calibri"/>
              </a:rPr>
              <a:t>¿Cómo entrena la red neuronal?</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Google Shape;325;ga264c5d9f9_0_270"/>
          <p:cNvSpPr/>
          <p:nvPr/>
        </p:nvSpPr>
        <p:spPr>
          <a:xfrm>
            <a:off x="525240" y="1249920"/>
            <a:ext cx="11004120" cy="7124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Algoritmo de entrenamiento de una red neuronal.  Tras la forward propagation, la predicción se compara con el true label y obtenemos un error. Este error se propaga hacia atrás para corregir los valores de los pesos de las funciones de transformación de las neuronas</a:t>
            </a:r>
            <a:endParaRPr b="0" lang="en-US" sz="1300" spc="-1" strike="noStrike">
              <a:latin typeface="Arial"/>
            </a:endParaRPr>
          </a:p>
          <a:p>
            <a:pPr>
              <a:lnSpc>
                <a:spcPct val="100000"/>
              </a:lnSpc>
              <a:tabLst>
                <a:tab algn="l" pos="0"/>
              </a:tabLst>
            </a:pPr>
            <a:endParaRPr b="0" lang="en-US" sz="1300" spc="-1" strike="noStrike">
              <a:latin typeface="Arial"/>
            </a:endParaRPr>
          </a:p>
        </p:txBody>
      </p:sp>
      <p:sp>
        <p:nvSpPr>
          <p:cNvPr id="172"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Backpropagation</a:t>
            </a:r>
            <a:endParaRPr b="0" lang="en-US" sz="4400" spc="-1" strike="noStrike">
              <a:solidFill>
                <a:srgbClr val="000000"/>
              </a:solidFill>
              <a:latin typeface="Arial"/>
            </a:endParaRPr>
          </a:p>
        </p:txBody>
      </p:sp>
      <p:pic>
        <p:nvPicPr>
          <p:cNvPr id="173" name="Google Shape;327;ga264c5d9f9_0_270" descr=""/>
          <p:cNvPicPr/>
          <p:nvPr/>
        </p:nvPicPr>
        <p:blipFill>
          <a:blip r:embed="rId1"/>
          <a:stretch/>
        </p:blipFill>
        <p:spPr>
          <a:xfrm>
            <a:off x="8389800" y="2475360"/>
            <a:ext cx="1758240" cy="448560"/>
          </a:xfrm>
          <a:prstGeom prst="rect">
            <a:avLst/>
          </a:prstGeom>
          <a:ln w="0">
            <a:noFill/>
          </a:ln>
        </p:spPr>
      </p:pic>
      <p:pic>
        <p:nvPicPr>
          <p:cNvPr id="174" name="Google Shape;328;ga264c5d9f9_0_270" descr=""/>
          <p:cNvPicPr/>
          <p:nvPr/>
        </p:nvPicPr>
        <p:blipFill>
          <a:blip r:embed="rId2"/>
          <a:srcRect l="20335" t="18814" r="20341" b="6152"/>
          <a:stretch/>
        </p:blipFill>
        <p:spPr>
          <a:xfrm>
            <a:off x="7223040" y="3272760"/>
            <a:ext cx="3963240" cy="2819880"/>
          </a:xfrm>
          <a:prstGeom prst="rect">
            <a:avLst/>
          </a:prstGeom>
          <a:ln w="0">
            <a:noFill/>
          </a:ln>
        </p:spPr>
      </p:pic>
      <p:sp>
        <p:nvSpPr>
          <p:cNvPr id="175" name="Google Shape;329;ga264c5d9f9_0_270"/>
          <p:cNvSpPr/>
          <p:nvPr/>
        </p:nvSpPr>
        <p:spPr>
          <a:xfrm>
            <a:off x="525240" y="1910520"/>
            <a:ext cx="5236920" cy="3008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¿Cómo funciona?</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Se inicializan los pesos de las conexiones de manera aleatoria</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Pasamos los datos de entrenamiento a través de la red</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Comparamos a la salida con los true labels</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Esto nos da un error (cost function), que depende de todos los pesos y los bias de la red. El error no es más que el MSE (Mean Squared Error)</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¿Objetivo? Ya nos lo sabemos. Minimizar ese error. → Optimizadores (Gradient Descent, SGD, Adam...)</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Se propaga el error hacia atrás para ver qué neurona ha tenido mayor responsabilidad.</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Se computa el gradiente para cada uno de los pesos, y se actualizan en la dirección de minimización del error</a:t>
            </a:r>
            <a:endParaRPr b="0" lang="en-US" sz="1300" spc="-1" strike="noStrike">
              <a:latin typeface="Arial"/>
            </a:endParaRPr>
          </a:p>
          <a:p>
            <a:pPr marL="457200" indent="-311040">
              <a:lnSpc>
                <a:spcPct val="100000"/>
              </a:lnSpc>
              <a:buClr>
                <a:srgbClr val="ffffff"/>
              </a:buClr>
              <a:buFont typeface="Calibri"/>
              <a:buAutoNum type="arabicPeriod"/>
              <a:tabLst>
                <a:tab algn="l" pos="0"/>
              </a:tabLst>
            </a:pPr>
            <a:r>
              <a:rPr b="0" lang="es-ES" sz="1300" spc="-1" strike="noStrike">
                <a:solidFill>
                  <a:schemeClr val="lt1"/>
                </a:solidFill>
                <a:latin typeface="Calibri"/>
                <a:ea typeface="Calibri"/>
              </a:rPr>
              <a:t>Cuando el gradiente sea 0, ya hemos alcanzado el mínimo de error, el algoritmo termina, y si no, volvemos al punto 6.</a:t>
            </a:r>
            <a:endParaRPr b="0" lang="en-US" sz="1300" spc="-1" strike="noStrike">
              <a:latin typeface="Arial"/>
            </a:endParaRPr>
          </a:p>
          <a:p>
            <a:pPr>
              <a:lnSpc>
                <a:spcPct val="100000"/>
              </a:lnSpc>
              <a:tabLst>
                <a:tab algn="l" pos="0"/>
              </a:tabLst>
            </a:pPr>
            <a:endParaRPr b="0" lang="en-US" sz="1300" spc="-1" strike="noStrike">
              <a:latin typeface="Arial"/>
            </a:endParaRPr>
          </a:p>
        </p:txBody>
      </p:sp>
      <p:pic>
        <p:nvPicPr>
          <p:cNvPr id="176" name="Google Shape;330;ga264c5d9f9_0_270" descr=""/>
          <p:cNvPicPr/>
          <p:nvPr/>
        </p:nvPicPr>
        <p:blipFill>
          <a:blip r:embed="rId3"/>
          <a:stretch/>
        </p:blipFill>
        <p:spPr>
          <a:xfrm>
            <a:off x="2027520" y="5040360"/>
            <a:ext cx="2232720" cy="1632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Proceso entrenamiento</a:t>
            </a:r>
            <a:endParaRPr b="0" lang="en-US" sz="4400" spc="-1" strike="noStrike">
              <a:solidFill>
                <a:srgbClr val="000000"/>
              </a:solidFill>
              <a:latin typeface="Arial"/>
            </a:endParaRPr>
          </a:p>
        </p:txBody>
      </p:sp>
      <p:pic>
        <p:nvPicPr>
          <p:cNvPr id="178" name="Google Shape;337;ga264c5d9f9_0_284" descr=""/>
          <p:cNvPicPr/>
          <p:nvPr/>
        </p:nvPicPr>
        <p:blipFill>
          <a:blip r:embed="rId1"/>
          <a:stretch/>
        </p:blipFill>
        <p:spPr>
          <a:xfrm>
            <a:off x="1296000" y="1774440"/>
            <a:ext cx="5414040" cy="4371840"/>
          </a:xfrm>
          <a:prstGeom prst="rect">
            <a:avLst/>
          </a:prstGeom>
          <a:ln w="0">
            <a:noFill/>
          </a:ln>
        </p:spPr>
      </p:pic>
      <p:sp>
        <p:nvSpPr>
          <p:cNvPr id="179" name="CuadroTexto 1"/>
          <p:cNvSpPr/>
          <p:nvPr/>
        </p:nvSpPr>
        <p:spPr>
          <a:xfrm>
            <a:off x="7020720" y="1774440"/>
            <a:ext cx="4195800" cy="28602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AutoNum type="arabicPeriod"/>
            </a:pPr>
            <a:r>
              <a:rPr b="0" lang="es-ES" sz="1400" spc="-1" strike="noStrike">
                <a:solidFill>
                  <a:srgbClr val="ffffff"/>
                </a:solidFill>
                <a:latin typeface="Arial"/>
                <a:ea typeface="Arial"/>
              </a:rPr>
              <a:t>Entrena con una cantidad de muestras fijada por nosotros, llamada </a:t>
            </a:r>
            <a:r>
              <a:rPr b="0" i="1" lang="es-ES" sz="1400" spc="-1" strike="noStrike">
                <a:solidFill>
                  <a:srgbClr val="ffffff"/>
                </a:solidFill>
                <a:latin typeface="Arial"/>
                <a:ea typeface="Arial"/>
              </a:rPr>
              <a:t>batch_size</a:t>
            </a:r>
            <a:endParaRPr b="0" lang="en-US" sz="1400" spc="-1" strike="noStrike">
              <a:latin typeface="Arial"/>
            </a:endParaRPr>
          </a:p>
          <a:p>
            <a:pPr>
              <a:lnSpc>
                <a:spcPct val="100000"/>
              </a:lnSpc>
            </a:pPr>
            <a:endParaRPr b="0" lang="en-US" sz="1400" spc="-1" strike="noStrike">
              <a:latin typeface="Arial"/>
            </a:endParaRPr>
          </a:p>
          <a:p>
            <a:pPr marL="343080" indent="-343080">
              <a:lnSpc>
                <a:spcPct val="100000"/>
              </a:lnSpc>
              <a:buClr>
                <a:srgbClr val="ffffff"/>
              </a:buClr>
              <a:buFont typeface="Arial"/>
              <a:buAutoNum type="arabicPeriod"/>
            </a:pPr>
            <a:r>
              <a:rPr b="0" lang="es-ES" sz="1400" spc="-1" strike="noStrike">
                <a:solidFill>
                  <a:srgbClr val="ffffff"/>
                </a:solidFill>
                <a:latin typeface="Arial"/>
                <a:ea typeface="Arial"/>
              </a:rPr>
              <a:t>Con cada fase del entrenamiento, va actualizando los pesos.</a:t>
            </a:r>
            <a:endParaRPr b="0" lang="en-US" sz="1400" spc="-1" strike="noStrike">
              <a:latin typeface="Arial"/>
            </a:endParaRPr>
          </a:p>
          <a:p>
            <a:pPr>
              <a:lnSpc>
                <a:spcPct val="100000"/>
              </a:lnSpc>
            </a:pPr>
            <a:endParaRPr b="0" lang="en-US" sz="1400" spc="-1" strike="noStrike">
              <a:latin typeface="Arial"/>
            </a:endParaRPr>
          </a:p>
          <a:p>
            <a:pPr marL="343080" indent="-343080">
              <a:lnSpc>
                <a:spcPct val="100000"/>
              </a:lnSpc>
              <a:buClr>
                <a:srgbClr val="ffffff"/>
              </a:buClr>
              <a:buFont typeface="Arial"/>
              <a:buAutoNum type="arabicPeriod"/>
            </a:pPr>
            <a:r>
              <a:rPr b="0" lang="es-ES" sz="1400" spc="-1" strike="noStrike">
                <a:solidFill>
                  <a:srgbClr val="ffffff"/>
                </a:solidFill>
                <a:latin typeface="Arial"/>
                <a:ea typeface="Arial"/>
              </a:rPr>
              <a:t>Cuando se le acaban las muestras del dataset, vuelve a realizar el mismo procedimiento.</a:t>
            </a:r>
            <a:endParaRPr b="0" lang="en-US" sz="1400" spc="-1" strike="noStrike">
              <a:latin typeface="Arial"/>
            </a:endParaRPr>
          </a:p>
          <a:p>
            <a:pPr>
              <a:lnSpc>
                <a:spcPct val="100000"/>
              </a:lnSpc>
            </a:pPr>
            <a:endParaRPr b="0" lang="en-US" sz="1400" spc="-1" strike="noStrike">
              <a:latin typeface="Arial"/>
            </a:endParaRPr>
          </a:p>
          <a:p>
            <a:pPr marL="343080" indent="-343080">
              <a:lnSpc>
                <a:spcPct val="100000"/>
              </a:lnSpc>
              <a:buClr>
                <a:srgbClr val="ffffff"/>
              </a:buClr>
              <a:buFont typeface="Arial"/>
              <a:buAutoNum type="arabicPeriod"/>
            </a:pPr>
            <a:r>
              <a:rPr b="0" lang="es-ES" sz="1400" spc="-1" strike="noStrike">
                <a:solidFill>
                  <a:srgbClr val="ffffff"/>
                </a:solidFill>
                <a:latin typeface="Arial"/>
                <a:ea typeface="Arial"/>
              </a:rPr>
              <a:t>¿Cuántas veces lleva a cabo este procedimiento? Lo definimos nosotros con el parámetro </a:t>
            </a:r>
            <a:r>
              <a:rPr b="1" i="1" lang="es-ES" sz="1400" spc="-1" strike="noStrike">
                <a:solidFill>
                  <a:srgbClr val="ffffff"/>
                </a:solidFill>
                <a:latin typeface="Arial"/>
                <a:ea typeface="Arial"/>
              </a:rPr>
              <a:t>epochs</a:t>
            </a:r>
            <a:r>
              <a:rPr b="0" lang="es-ES" sz="1400" spc="-1" strike="noStrike">
                <a:solidFill>
                  <a:srgbClr val="ffffff"/>
                </a:solidFill>
                <a:latin typeface="Arial"/>
                <a:ea typeface="Arial"/>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Early stopping</a:t>
            </a:r>
            <a:endParaRPr b="0" lang="en-US" sz="4400" spc="-1" strike="noStrike">
              <a:solidFill>
                <a:srgbClr val="000000"/>
              </a:solidFill>
              <a:latin typeface="Arial"/>
            </a:endParaRPr>
          </a:p>
        </p:txBody>
      </p:sp>
      <p:sp>
        <p:nvSpPr>
          <p:cNvPr id="181" name="Google Shape;344;ga264c5d9f9_0_306"/>
          <p:cNvSpPr/>
          <p:nvPr/>
        </p:nvSpPr>
        <p:spPr>
          <a:xfrm>
            <a:off x="547200" y="1545480"/>
            <a:ext cx="10891440" cy="14842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Como en todo algoritmo de machine learning podemos sufrir de </a:t>
            </a:r>
            <a:r>
              <a:rPr b="1" lang="es-ES" sz="1300" spc="-1" strike="noStrike">
                <a:solidFill>
                  <a:schemeClr val="lt1"/>
                </a:solidFill>
                <a:latin typeface="Calibri"/>
                <a:ea typeface="Calibri"/>
              </a:rPr>
              <a:t>overfitting</a:t>
            </a:r>
            <a:r>
              <a:rPr b="0" lang="es-ES" sz="1300" spc="-1" strike="noStrike">
                <a:solidFill>
                  <a:schemeClr val="lt1"/>
                </a:solidFill>
                <a:latin typeface="Calibri"/>
                <a:ea typeface="Calibri"/>
              </a:rPr>
              <a:t>. En particular las redes neuronales son bastante sensibles al overfitting ya que mediante el algoritmo de backpropagation se van actualizando los pesos hasta minimizar el error. Este proceso puede no acabar nunca.</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Las iteraciones hacia atrás que realiza el algoritmo se denominan </a:t>
            </a:r>
            <a:r>
              <a:rPr b="1" lang="es-ES" sz="1300" spc="-1" strike="noStrike">
                <a:solidFill>
                  <a:schemeClr val="lt1"/>
                </a:solidFill>
                <a:latin typeface="Calibri"/>
                <a:ea typeface="Calibri"/>
              </a:rPr>
              <a:t>epochs</a:t>
            </a:r>
            <a:r>
              <a:rPr b="0" lang="es-ES" sz="1300" spc="-1" strike="noStrike">
                <a:solidFill>
                  <a:schemeClr val="lt1"/>
                </a:solidFill>
                <a:latin typeface="Calibri"/>
                <a:ea typeface="Calibri"/>
              </a:rPr>
              <a: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Existe una técnica llamada </a:t>
            </a:r>
            <a:r>
              <a:rPr b="1" lang="es-ES" sz="1300" spc="-1" strike="noStrike">
                <a:solidFill>
                  <a:schemeClr val="lt1"/>
                </a:solidFill>
                <a:latin typeface="Calibri"/>
                <a:ea typeface="Calibri"/>
              </a:rPr>
              <a:t>early stopping</a:t>
            </a:r>
            <a:r>
              <a:rPr b="0" lang="es-ES" sz="1300" spc="-1" strike="noStrike">
                <a:solidFill>
                  <a:schemeClr val="lt1"/>
                </a:solidFill>
                <a:latin typeface="Calibri"/>
                <a:ea typeface="Calibri"/>
              </a:rPr>
              <a:t> que nos permite parar el entrenamiento cuando empiezan a empeorar los resultados en validación. En ese momento habremos encontrado el punto óptimo de bias vs variance.</a:t>
            </a:r>
            <a:endParaRPr b="0" lang="en-US" sz="1300" spc="-1" strike="noStrike">
              <a:latin typeface="Arial"/>
            </a:endParaRPr>
          </a:p>
          <a:p>
            <a:pPr>
              <a:lnSpc>
                <a:spcPct val="100000"/>
              </a:lnSpc>
              <a:tabLst>
                <a:tab algn="l" pos="0"/>
              </a:tabLst>
            </a:pPr>
            <a:endParaRPr b="0" lang="en-US" sz="1300" spc="-1" strike="noStrike">
              <a:latin typeface="Arial"/>
            </a:endParaRPr>
          </a:p>
        </p:txBody>
      </p:sp>
      <p:pic>
        <p:nvPicPr>
          <p:cNvPr id="182" name="Google Shape;345;ga264c5d9f9_0_306" descr=""/>
          <p:cNvPicPr/>
          <p:nvPr/>
        </p:nvPicPr>
        <p:blipFill>
          <a:blip r:embed="rId1"/>
          <a:stretch/>
        </p:blipFill>
        <p:spPr>
          <a:xfrm>
            <a:off x="3835440" y="3419280"/>
            <a:ext cx="4314600" cy="27046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¿Por qué ahora?</a:t>
            </a:r>
            <a:endParaRPr b="0" lang="en-US" sz="4400" spc="-1" strike="noStrike">
              <a:solidFill>
                <a:srgbClr val="000000"/>
              </a:solidFill>
              <a:latin typeface="Arial"/>
            </a:endParaRPr>
          </a:p>
        </p:txBody>
      </p:sp>
      <p:pic>
        <p:nvPicPr>
          <p:cNvPr id="52" name="Google Shape;103;ga264c5d9f9_0_48" descr=""/>
          <p:cNvPicPr/>
          <p:nvPr/>
        </p:nvPicPr>
        <p:blipFill>
          <a:blip r:embed="rId1"/>
          <a:stretch/>
        </p:blipFill>
        <p:spPr>
          <a:xfrm>
            <a:off x="2730600" y="2414520"/>
            <a:ext cx="5986080" cy="3745800"/>
          </a:xfrm>
          <a:prstGeom prst="rect">
            <a:avLst/>
          </a:prstGeom>
          <a:ln w="0">
            <a:noFill/>
          </a:ln>
        </p:spPr>
      </p:pic>
      <p:sp>
        <p:nvSpPr>
          <p:cNvPr id="53" name="Google Shape;104;ga264c5d9f9_0_48"/>
          <p:cNvSpPr/>
          <p:nvPr/>
        </p:nvSpPr>
        <p:spPr>
          <a:xfrm>
            <a:off x="564480" y="1293480"/>
            <a:ext cx="10699920" cy="8967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Calibri"/>
                <a:ea typeface="Calibri"/>
              </a:rPr>
              <a:t>Los algoritmos tradicionales no escalan bien con gran cantidad de datos.</a:t>
            </a:r>
            <a:endParaRPr b="0" lang="en-US" sz="1800" spc="-1" strike="noStrike">
              <a:latin typeface="Arial"/>
            </a:endParaRPr>
          </a:p>
          <a:p>
            <a:pPr>
              <a:lnSpc>
                <a:spcPct val="100000"/>
              </a:lnSpc>
              <a:tabLst>
                <a:tab algn="l" pos="0"/>
              </a:tabLst>
            </a:pPr>
            <a:r>
              <a:rPr b="0" lang="es-ES" sz="1800" spc="-1" strike="noStrike">
                <a:solidFill>
                  <a:schemeClr val="lt1"/>
                </a:solidFill>
                <a:latin typeface="Calibri"/>
                <a:ea typeface="Calibri"/>
              </a:rPr>
              <a:t>Ha crecido exponencialmente la capacidad de cómputo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Optimización</a:t>
            </a:r>
            <a:endParaRPr b="0" lang="en-US" sz="4400" spc="-1" strike="noStrike">
              <a:solidFill>
                <a:srgbClr val="000000"/>
              </a:solidFill>
              <a:latin typeface="Arial"/>
            </a:endParaRPr>
          </a:p>
        </p:txBody>
      </p:sp>
      <p:sp>
        <p:nvSpPr>
          <p:cNvPr id="184" name="Google Shape;352;ga271b82bae_0_7"/>
          <p:cNvSpPr/>
          <p:nvPr/>
        </p:nvSpPr>
        <p:spPr>
          <a:xfrm>
            <a:off x="547200" y="1545480"/>
            <a:ext cx="10891440" cy="2967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Los algoritmos de ML buscan siempre minimizar sus errores en los conjuntos de test y validación. Matemáticamente hablando esto es un problema de optimización, en el que tenemos una función de coste, como podría ser el MSE, y hay algoritmos iterativos que se encargan de llegar al mínimo de esa función, como el Gradient Descent.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Existen diferentes funciones de optimización, cada una con diferentes maneras de llegar al punto mínimo.</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Gradient Descent</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Stochastic Gradient Descent</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Mini-Batch Gradient Descent</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Momentum</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Nesterov Accelerated Gradient</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Adagrad</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AdaDelta</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Adam</a:t>
            </a:r>
            <a:endParaRPr b="0" lang="en-US" sz="1300" spc="-1" strike="noStrike">
              <a:latin typeface="Arial"/>
            </a:endParaRPr>
          </a:p>
          <a:p>
            <a:pPr marL="457200" indent="-311040">
              <a:lnSpc>
                <a:spcPct val="100000"/>
              </a:lnSpc>
              <a:buClr>
                <a:srgbClr val="ffffff"/>
              </a:buClr>
              <a:buFont typeface="Calibri"/>
              <a:buChar char="●"/>
              <a:tabLst>
                <a:tab algn="l" pos="0"/>
              </a:tabLst>
            </a:pPr>
            <a:r>
              <a:rPr b="0" lang="es-ES" sz="1300" spc="-1" strike="noStrike">
                <a:solidFill>
                  <a:schemeClr val="lt1"/>
                </a:solidFill>
                <a:latin typeface="Calibri"/>
                <a:ea typeface="Calibri"/>
              </a:rPr>
              <a:t>(…)</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endParaRPr b="0" lang="en-US" sz="1300" spc="-1" strike="noStrike">
              <a:latin typeface="Arial"/>
            </a:endParaRPr>
          </a:p>
        </p:txBody>
      </p:sp>
      <p:pic>
        <p:nvPicPr>
          <p:cNvPr id="185" name="Google Shape;356;ga271b82bae_0_7" descr=""/>
          <p:cNvPicPr/>
          <p:nvPr/>
        </p:nvPicPr>
        <p:blipFill>
          <a:blip r:embed="rId1"/>
          <a:stretch/>
        </p:blipFill>
        <p:spPr>
          <a:xfrm>
            <a:off x="838080" y="5725800"/>
            <a:ext cx="3722760" cy="689400"/>
          </a:xfrm>
          <a:prstGeom prst="rect">
            <a:avLst/>
          </a:prstGeom>
          <a:ln w="0">
            <a:noFill/>
          </a:ln>
        </p:spPr>
      </p:pic>
      <p:pic>
        <p:nvPicPr>
          <p:cNvPr id="186" name="Google Shape;357;ga271b82bae_0_7" descr=""/>
          <p:cNvPicPr/>
          <p:nvPr/>
        </p:nvPicPr>
        <p:blipFill>
          <a:blip r:embed="rId2"/>
          <a:stretch/>
        </p:blipFill>
        <p:spPr>
          <a:xfrm>
            <a:off x="838080" y="4774680"/>
            <a:ext cx="3797280" cy="689400"/>
          </a:xfrm>
          <a:prstGeom prst="rect">
            <a:avLst/>
          </a:prstGeom>
          <a:ln w="0">
            <a:noFill/>
          </a:ln>
        </p:spPr>
      </p:pic>
      <p:pic>
        <p:nvPicPr>
          <p:cNvPr id="187" name="Picture 2" descr=""/>
          <p:cNvPicPr/>
          <p:nvPr/>
        </p:nvPicPr>
        <p:blipFill>
          <a:blip r:embed="rId3"/>
          <a:stretch/>
        </p:blipFill>
        <p:spPr>
          <a:xfrm>
            <a:off x="6345000" y="2879280"/>
            <a:ext cx="4121640" cy="3191040"/>
          </a:xfrm>
          <a:prstGeom prst="rect">
            <a:avLst/>
          </a:prstGeom>
          <a:ln w="0">
            <a:noFill/>
          </a:ln>
        </p:spPr>
      </p:pic>
      <p:sp>
        <p:nvSpPr>
          <p:cNvPr id="188" name="CuadroTexto 1"/>
          <p:cNvSpPr/>
          <p:nvPr/>
        </p:nvSpPr>
        <p:spPr>
          <a:xfrm>
            <a:off x="6345000" y="6415560"/>
            <a:ext cx="45766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s-ES" sz="1400" spc="-1" strike="noStrike" u="sng">
                <a:solidFill>
                  <a:srgbClr val="0563c1"/>
                </a:solidFill>
                <a:uFillTx/>
                <a:latin typeface="Arial"/>
                <a:ea typeface="Arial"/>
                <a:hlinkClick r:id="rId4"/>
              </a:rPr>
              <a:t>Detalle de optimizadores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Regularization</a:t>
            </a:r>
            <a:endParaRPr b="0" lang="en-US" sz="4400" spc="-1" strike="noStrike">
              <a:solidFill>
                <a:srgbClr val="000000"/>
              </a:solidFill>
              <a:latin typeface="Arial"/>
            </a:endParaRPr>
          </a:p>
        </p:txBody>
      </p:sp>
      <p:sp>
        <p:nvSpPr>
          <p:cNvPr id="190" name="Google Shape;364;ga271b82bae_0_0"/>
          <p:cNvSpPr/>
          <p:nvPr/>
        </p:nvSpPr>
        <p:spPr>
          <a:xfrm>
            <a:off x="547200" y="1545480"/>
            <a:ext cx="10891440" cy="14842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300" spc="-1" strike="noStrike">
                <a:solidFill>
                  <a:schemeClr val="lt1"/>
                </a:solidFill>
                <a:latin typeface="Calibri"/>
                <a:ea typeface="Calibri"/>
              </a:rPr>
              <a:t>Como sabes, la regularización consiste en aplicar penalizaciones al modelo en la etapa de entrenamiento. Estas técnicas nos sirven para reducir el overfitting y en RRNN también las tenemos.</a:t>
            </a:r>
            <a:endParaRPr b="0" lang="en-US" sz="1300" spc="-1" strike="noStrike">
              <a:latin typeface="Arial"/>
            </a:endParaRPr>
          </a:p>
          <a:p>
            <a:pPr>
              <a:lnSpc>
                <a:spcPct val="100000"/>
              </a:lnSpc>
              <a:tabLst>
                <a:tab algn="l" pos="0"/>
              </a:tabLst>
            </a:pPr>
            <a:endParaRPr b="0" lang="en-US" sz="1300" spc="-1" strike="noStrike">
              <a:latin typeface="Arial"/>
            </a:endParaRPr>
          </a:p>
          <a:p>
            <a:pPr>
              <a:lnSpc>
                <a:spcPct val="100000"/>
              </a:lnSpc>
              <a:tabLst>
                <a:tab algn="l" pos="0"/>
              </a:tabLst>
            </a:pPr>
            <a:r>
              <a:rPr b="0" lang="es-ES" sz="1300" spc="-1" strike="noStrike">
                <a:solidFill>
                  <a:schemeClr val="lt1"/>
                </a:solidFill>
                <a:latin typeface="Calibri"/>
                <a:ea typeface="Calibri"/>
              </a:rPr>
              <a:t>Un ejemplo de penalización muy típico en RRNN es el dropout, que consiste en eliminar algunas neuronas aleatoriamente en el proceso de entrenamiento. Las neuronas se van “apagando y encendiendo” aleatoriamente en cada step del algoritmo de entrenamiento.</a:t>
            </a:r>
            <a:endParaRPr b="0" lang="en-US" sz="1300" spc="-1" strike="noStrike">
              <a:latin typeface="Arial"/>
            </a:endParaRPr>
          </a:p>
        </p:txBody>
      </p:sp>
      <p:pic>
        <p:nvPicPr>
          <p:cNvPr id="191" name="Google Shape;365;ga271b82bae_0_0" descr=""/>
          <p:cNvPicPr/>
          <p:nvPr/>
        </p:nvPicPr>
        <p:blipFill>
          <a:blip r:embed="rId1"/>
          <a:stretch/>
        </p:blipFill>
        <p:spPr>
          <a:xfrm>
            <a:off x="636480" y="3565080"/>
            <a:ext cx="4955760" cy="2606760"/>
          </a:xfrm>
          <a:prstGeom prst="rect">
            <a:avLst/>
          </a:prstGeom>
          <a:ln w="0">
            <a:noFill/>
          </a:ln>
        </p:spPr>
      </p:pic>
      <p:pic>
        <p:nvPicPr>
          <p:cNvPr id="192" name="Google Shape;366;ga271b82bae_0_0" descr=""/>
          <p:cNvPicPr/>
          <p:nvPr/>
        </p:nvPicPr>
        <p:blipFill>
          <a:blip r:embed="rId2"/>
          <a:stretch/>
        </p:blipFill>
        <p:spPr>
          <a:xfrm>
            <a:off x="5996880" y="3858120"/>
            <a:ext cx="5337360" cy="18774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5240" cy="1325520"/>
          </a:xfrm>
          <a:prstGeom prst="rect">
            <a:avLst/>
          </a:prstGeom>
          <a:noFill/>
          <a:ln w="0">
            <a:noFill/>
          </a:ln>
        </p:spPr>
        <p:txBody>
          <a:bodyPr anchor="ctr">
            <a:noAutofit/>
          </a:bodyPr>
          <a:p>
            <a:pPr indent="0">
              <a:lnSpc>
                <a:spcPct val="90000"/>
              </a:lnSpc>
              <a:buNone/>
              <a:tabLst>
                <a:tab algn="l" pos="0"/>
              </a:tabLst>
            </a:pPr>
            <a:r>
              <a:rPr b="0" lang="es-ES" sz="4400" spc="-1" strike="noStrike">
                <a:solidFill>
                  <a:srgbClr val="ff0000"/>
                </a:solidFill>
                <a:latin typeface="Calibri"/>
                <a:ea typeface="Calibri"/>
              </a:rPr>
              <a:t>Demo</a:t>
            </a:r>
            <a:endParaRPr b="0" lang="en-US" sz="4400" spc="-1" strike="noStrike">
              <a:solidFill>
                <a:srgbClr val="000000"/>
              </a:solidFill>
              <a:latin typeface="Arial"/>
            </a:endParaRPr>
          </a:p>
        </p:txBody>
      </p:sp>
      <p:sp>
        <p:nvSpPr>
          <p:cNvPr id="194" name="Google Shape;373;ga264c5d9f9_0_340"/>
          <p:cNvSpPr/>
          <p:nvPr/>
        </p:nvSpPr>
        <p:spPr>
          <a:xfrm>
            <a:off x="2089440" y="4846680"/>
            <a:ext cx="8197560" cy="1325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s-ES" sz="1400" spc="-1" strike="noStrike" u="sng">
                <a:solidFill>
                  <a:schemeClr val="hlink"/>
                </a:solidFill>
                <a:uFillTx/>
                <a:latin typeface="Calibri"/>
                <a:ea typeface="Calibri"/>
              </a:rPr>
              <a:t>Sandbox Redes Neuronales: </a:t>
            </a:r>
            <a:r>
              <a:rPr b="0" lang="es-ES" sz="1400" spc="-1" strike="noStrike" u="sng">
                <a:solidFill>
                  <a:schemeClr val="hlink"/>
                </a:solidFill>
                <a:uFillTx/>
                <a:latin typeface="Calibri"/>
                <a:ea typeface="Calibri"/>
                <a:hlinkClick r:id="rId1"/>
              </a:rPr>
              <a: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a:t>
            </a:r>
            <a:endParaRPr b="0" lang="en-US" sz="1400" spc="-1" strike="noStrike">
              <a:latin typeface="Arial"/>
            </a:endParaRPr>
          </a:p>
          <a:p>
            <a:pPr>
              <a:lnSpc>
                <a:spcPct val="100000"/>
              </a:lnSpc>
              <a:tabLst>
                <a:tab algn="l" pos="0"/>
              </a:tabLst>
            </a:pPr>
            <a:endParaRPr b="0" lang="en-US" sz="1400" spc="-1" strike="noStrike">
              <a:latin typeface="Arial"/>
            </a:endParaRPr>
          </a:p>
        </p:txBody>
      </p:sp>
      <p:sp>
        <p:nvSpPr>
          <p:cNvPr id="195" name=""/>
          <p:cNvSpPr txBox="1"/>
          <p:nvPr/>
        </p:nvSpPr>
        <p:spPr>
          <a:xfrm>
            <a:off x="914400" y="1828800"/>
            <a:ext cx="10972800" cy="1626120"/>
          </a:xfrm>
          <a:prstGeom prst="rect">
            <a:avLst/>
          </a:prstGeom>
          <a:noFill/>
          <a:ln w="0">
            <a:noFill/>
          </a:ln>
        </p:spPr>
        <p:txBody>
          <a:bodyPr lIns="90000" rIns="90000" tIns="45000" bIns="45000" anchor="t">
            <a:noAutofit/>
          </a:bodyPr>
          <a:p>
            <a:r>
              <a:rPr b="0" lang="en-US" sz="1800" spc="-1" strike="noStrike">
                <a:latin typeface="Arial"/>
              </a:rPr>
              <a:t>Serie de videos de dotcsv:</a:t>
            </a:r>
            <a:endParaRPr b="0" lang="en-US" sz="1800" spc="-1" strike="noStrike">
              <a:latin typeface="Arial"/>
            </a:endParaRPr>
          </a:p>
          <a:p>
            <a:r>
              <a:rPr b="0" lang="en-US" sz="1800" spc="-1" strike="noStrike">
                <a:latin typeface="Arial"/>
              </a:rPr>
              <a:t>Parte 1 La neurona: </a:t>
            </a:r>
            <a:r>
              <a:rPr b="0" lang="en-US" sz="1800" spc="-1" strike="noStrike">
                <a:latin typeface="Arial"/>
                <a:hlinkClick r:id="rId2"/>
              </a:rPr>
              <a:t>https://www.youtube.com/watch?v=MRIv2IwFTPg</a:t>
            </a:r>
            <a:endParaRPr b="0" lang="en-US" sz="1800" spc="-1" strike="noStrike">
              <a:latin typeface="Arial"/>
            </a:endParaRPr>
          </a:p>
          <a:p>
            <a:r>
              <a:rPr b="0" lang="en-US" sz="1800" spc="-1" strike="noStrike">
                <a:latin typeface="Arial"/>
              </a:rPr>
              <a:t>Parte 2 La red </a:t>
            </a:r>
            <a:r>
              <a:rPr b="0" lang="en-US" sz="1800" spc="-1" strike="noStrike">
                <a:latin typeface="Arial"/>
                <a:hlinkClick r:id="rId3"/>
              </a:rPr>
              <a:t>https://www.youtube.com/watch?v=uwbHOpp9xkc</a:t>
            </a:r>
            <a:endParaRPr b="0" lang="en-US" sz="1800" spc="-1" strike="noStrike">
              <a:latin typeface="Arial"/>
            </a:endParaRPr>
          </a:p>
          <a:p>
            <a:r>
              <a:rPr b="0" lang="en-US" sz="1800" spc="-1" strike="noStrike">
                <a:latin typeface="Arial"/>
              </a:rPr>
              <a:t>Parte 3 Backpropagation: https://www.youtube.com/watch?v=eNIqz_noix8</a:t>
            </a:r>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525240" y="443520"/>
            <a:ext cx="10556640" cy="71244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f0000"/>
                </a:solidFill>
                <a:latin typeface="Calibri"/>
                <a:ea typeface="Calibri"/>
              </a:rPr>
              <a:t>¿Por qué ahora?</a:t>
            </a:r>
            <a:endParaRPr b="0" lang="en-US" sz="4400" spc="-1" strike="noStrike">
              <a:solidFill>
                <a:srgbClr val="000000"/>
              </a:solidFill>
              <a:latin typeface="Arial"/>
            </a:endParaRPr>
          </a:p>
        </p:txBody>
      </p:sp>
      <p:sp>
        <p:nvSpPr>
          <p:cNvPr id="55" name="Google Shape;104;ga264c5d9f9_0_48"/>
          <p:cNvSpPr/>
          <p:nvPr/>
        </p:nvSpPr>
        <p:spPr>
          <a:xfrm>
            <a:off x="564480" y="1293480"/>
            <a:ext cx="10699920" cy="8967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Calibri"/>
                <a:ea typeface="Calibri"/>
              </a:rPr>
              <a:t>Complejidad de los datos</a:t>
            </a:r>
            <a:endParaRPr b="0" lang="en-US" sz="1800" spc="-1" strike="noStrike">
              <a:latin typeface="Arial"/>
            </a:endParaRPr>
          </a:p>
        </p:txBody>
      </p:sp>
      <p:pic>
        <p:nvPicPr>
          <p:cNvPr id="56" name="Picture 2" descr="Que son los chatbots - Zona IA"/>
          <p:cNvPicPr/>
          <p:nvPr/>
        </p:nvPicPr>
        <p:blipFill>
          <a:blip r:embed="rId1"/>
          <a:stretch/>
        </p:blipFill>
        <p:spPr>
          <a:xfrm>
            <a:off x="6735960" y="2148120"/>
            <a:ext cx="3545640" cy="1983960"/>
          </a:xfrm>
          <a:prstGeom prst="rect">
            <a:avLst/>
          </a:prstGeom>
          <a:ln w="0">
            <a:noFill/>
          </a:ln>
        </p:spPr>
      </p:pic>
      <p:pic>
        <p:nvPicPr>
          <p:cNvPr id="57" name="Picture 2" descr="Excel Tabular Data • Excel Table • My Online Training Hub"/>
          <p:cNvPicPr/>
          <p:nvPr/>
        </p:nvPicPr>
        <p:blipFill>
          <a:blip r:embed="rId2"/>
          <a:stretch/>
        </p:blipFill>
        <p:spPr>
          <a:xfrm>
            <a:off x="939960" y="3257280"/>
            <a:ext cx="3398040" cy="2445480"/>
          </a:xfrm>
          <a:prstGeom prst="rect">
            <a:avLst/>
          </a:prstGeom>
          <a:ln w="0">
            <a:noFill/>
          </a:ln>
        </p:spPr>
      </p:pic>
      <p:pic>
        <p:nvPicPr>
          <p:cNvPr id="58" name="Picture 4" descr="Understanding Images with skimage-Python | by Mathanraj Sharma | Towards  Data Science"/>
          <p:cNvPicPr/>
          <p:nvPr/>
        </p:nvPicPr>
        <p:blipFill>
          <a:blip r:embed="rId3"/>
          <a:stretch/>
        </p:blipFill>
        <p:spPr>
          <a:xfrm>
            <a:off x="6516360" y="4247280"/>
            <a:ext cx="4041000" cy="2036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nSpc>
                <a:spcPct val="90000"/>
              </a:lnSpc>
              <a:buNone/>
              <a:tabLst>
                <a:tab algn="l" pos="0"/>
              </a:tabLst>
            </a:pPr>
            <a:r>
              <a:rPr b="0" lang="es-ES" sz="4400" spc="-1" strike="noStrike">
                <a:solidFill>
                  <a:srgbClr val="ff0000"/>
                </a:solidFill>
                <a:latin typeface="Calibri"/>
                <a:ea typeface="Calibri"/>
              </a:rPr>
              <a:t>Redes Neuronales: tipos de aprendizaje</a:t>
            </a:r>
            <a:endParaRPr b="0" lang="en-US" sz="4400" spc="-1" strike="noStrike">
              <a:solidFill>
                <a:srgbClr val="000000"/>
              </a:solidFill>
              <a:latin typeface="Arial"/>
            </a:endParaRPr>
          </a:p>
        </p:txBody>
      </p:sp>
      <p:sp>
        <p:nvSpPr>
          <p:cNvPr id="60" name="Google Shape;111;p7"/>
          <p:cNvSpPr/>
          <p:nvPr/>
        </p:nvSpPr>
        <p:spPr>
          <a:xfrm>
            <a:off x="838080" y="2785320"/>
            <a:ext cx="4575240" cy="1737000"/>
          </a:xfrm>
          <a:prstGeom prst="rect">
            <a:avLst/>
          </a:prstGeom>
          <a:noFill/>
          <a:ln w="0">
            <a:noFill/>
          </a:ln>
        </p:spPr>
        <p:style>
          <a:lnRef idx="0"/>
          <a:fillRef idx="0"/>
          <a:effectRef idx="0"/>
          <a:fontRef idx="minor"/>
        </p:style>
        <p:txBody>
          <a:bodyPr anchor="t">
            <a:spAutoFit/>
          </a:bodyPr>
          <a:p>
            <a:pPr marL="285840" indent="-285840">
              <a:lnSpc>
                <a:spcPct val="100000"/>
              </a:lnSpc>
              <a:buClr>
                <a:srgbClr val="ffffff"/>
              </a:buClr>
              <a:buFont typeface="Arial"/>
              <a:buChar char="•"/>
            </a:pPr>
            <a:r>
              <a:rPr b="0" lang="es-ES" sz="1800" spc="-1" strike="noStrike">
                <a:solidFill>
                  <a:schemeClr val="lt1"/>
                </a:solidFill>
                <a:latin typeface="Calibri"/>
                <a:ea typeface="Calibri"/>
              </a:rPr>
              <a:t>La red neuronal funciona con cualquier tipo de problema: supervisado, no supervisado, por refuerzo, etc.</a:t>
            </a:r>
            <a:endParaRPr b="0" lang="en-US" sz="1800" spc="-1" strike="noStrike">
              <a:latin typeface="Arial"/>
            </a:endParaRPr>
          </a:p>
          <a:p>
            <a:pPr marL="285840" indent="-171360">
              <a:lnSpc>
                <a:spcPct val="100000"/>
              </a:lnSpc>
              <a:tabLst>
                <a:tab algn="l" pos="0"/>
              </a:tabLst>
            </a:pPr>
            <a:endParaRPr b="0" lang="en-US" sz="1800" spc="-1" strike="noStrike">
              <a:latin typeface="Arial"/>
            </a:endParaRPr>
          </a:p>
          <a:p>
            <a:pPr marL="285840" indent="-285840">
              <a:lnSpc>
                <a:spcPct val="100000"/>
              </a:lnSpc>
              <a:buClr>
                <a:srgbClr val="ffffff"/>
              </a:buClr>
              <a:buFont typeface="Arial"/>
              <a:buChar char="•"/>
              <a:tabLst>
                <a:tab algn="l" pos="0"/>
              </a:tabLst>
            </a:pPr>
            <a:r>
              <a:rPr b="0" lang="es-ES" sz="1800" spc="-1" strike="noStrike">
                <a:solidFill>
                  <a:schemeClr val="lt1"/>
                </a:solidFill>
                <a:latin typeface="Calibri"/>
                <a:ea typeface="Calibri"/>
              </a:rPr>
              <a:t>Normalmente se usa para aprendizaje supervisado y por refuerzo.</a:t>
            </a:r>
            <a:endParaRPr b="0" lang="en-US" sz="1800" spc="-1" strike="noStrike">
              <a:latin typeface="Arial"/>
            </a:endParaRPr>
          </a:p>
        </p:txBody>
      </p:sp>
      <p:pic>
        <p:nvPicPr>
          <p:cNvPr id="61" name="Google Shape;112;p7" descr="Aprendizaje Supervisado y No Supervisado - Fernando Sancho Caparrini"/>
          <p:cNvPicPr/>
          <p:nvPr/>
        </p:nvPicPr>
        <p:blipFill>
          <a:blip r:embed="rId1"/>
          <a:stretch/>
        </p:blipFill>
        <p:spPr>
          <a:xfrm>
            <a:off x="5970960" y="1690560"/>
            <a:ext cx="5733720" cy="39430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520"/>
          </a:xfrm>
          <a:prstGeom prst="rect">
            <a:avLst/>
          </a:prstGeom>
          <a:noFill/>
          <a:ln w="0">
            <a:noFill/>
          </a:ln>
        </p:spPr>
        <p:txBody>
          <a:bodyPr anchor="ctr">
            <a:noAutofit/>
          </a:bodyPr>
          <a:p>
            <a:pPr indent="0">
              <a:lnSpc>
                <a:spcPct val="90000"/>
              </a:lnSpc>
              <a:buNone/>
              <a:tabLst>
                <a:tab algn="l" pos="0"/>
              </a:tabLst>
            </a:pPr>
            <a:r>
              <a:rPr b="0" lang="es-ES" sz="4400" spc="-1" strike="noStrike">
                <a:solidFill>
                  <a:srgbClr val="ff0000"/>
                </a:solidFill>
                <a:latin typeface="Calibri"/>
                <a:ea typeface="Calibri"/>
              </a:rPr>
              <a:t>Tensores</a:t>
            </a:r>
            <a:endParaRPr b="0" lang="en-US" sz="4400" spc="-1" strike="noStrike">
              <a:solidFill>
                <a:srgbClr val="000000"/>
              </a:solidFill>
              <a:latin typeface="Arial"/>
            </a:endParaRPr>
          </a:p>
        </p:txBody>
      </p:sp>
      <p:pic>
        <p:nvPicPr>
          <p:cNvPr id="63" name="Google Shape;119;ga264c5d9f9_0_325" descr=""/>
          <p:cNvPicPr/>
          <p:nvPr/>
        </p:nvPicPr>
        <p:blipFill>
          <a:blip r:embed="rId1"/>
          <a:stretch/>
        </p:blipFill>
        <p:spPr>
          <a:xfrm>
            <a:off x="1021680" y="2451600"/>
            <a:ext cx="5733720" cy="2257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520"/>
          </a:xfrm>
          <a:prstGeom prst="rect">
            <a:avLst/>
          </a:prstGeom>
          <a:noFill/>
          <a:ln w="0">
            <a:noFill/>
          </a:ln>
        </p:spPr>
        <p:txBody>
          <a:bodyPr anchor="ctr">
            <a:noAutofit/>
          </a:bodyPr>
          <a:p>
            <a:pPr indent="0">
              <a:lnSpc>
                <a:spcPct val="90000"/>
              </a:lnSpc>
              <a:buNone/>
              <a:tabLst>
                <a:tab algn="l" pos="0"/>
              </a:tabLst>
            </a:pPr>
            <a:r>
              <a:rPr b="0" lang="es-ES" sz="4400" spc="-1" strike="noStrike">
                <a:solidFill>
                  <a:srgbClr val="ff0000"/>
                </a:solidFill>
                <a:latin typeface="Calibri"/>
                <a:ea typeface="Calibri"/>
              </a:rPr>
              <a:t>Herramientas</a:t>
            </a:r>
            <a:endParaRPr b="0" lang="en-US" sz="4400" spc="-1" strike="noStrike">
              <a:solidFill>
                <a:srgbClr val="000000"/>
              </a:solidFill>
              <a:latin typeface="Arial"/>
            </a:endParaRPr>
          </a:p>
        </p:txBody>
      </p:sp>
      <p:pic>
        <p:nvPicPr>
          <p:cNvPr id="65" name="Google Shape;126;ga264c5d9f9_0_315" descr=""/>
          <p:cNvPicPr/>
          <p:nvPr/>
        </p:nvPicPr>
        <p:blipFill>
          <a:blip r:embed="rId1"/>
          <a:stretch/>
        </p:blipFill>
        <p:spPr>
          <a:xfrm>
            <a:off x="767160" y="2061360"/>
            <a:ext cx="4414320" cy="3790440"/>
          </a:xfrm>
          <a:prstGeom prst="rect">
            <a:avLst/>
          </a:prstGeom>
          <a:ln w="0">
            <a:noFill/>
          </a:ln>
        </p:spPr>
      </p:pic>
      <p:pic>
        <p:nvPicPr>
          <p:cNvPr id="66" name="Google Shape;127;ga264c5d9f9_0_315" descr=""/>
          <p:cNvPicPr/>
          <p:nvPr/>
        </p:nvPicPr>
        <p:blipFill>
          <a:blip r:embed="rId2"/>
          <a:stretch/>
        </p:blipFill>
        <p:spPr>
          <a:xfrm>
            <a:off x="6563520" y="1929600"/>
            <a:ext cx="3154680" cy="1818360"/>
          </a:xfrm>
          <a:prstGeom prst="rect">
            <a:avLst/>
          </a:prstGeom>
          <a:ln w="0">
            <a:noFill/>
          </a:ln>
        </p:spPr>
      </p:pic>
      <p:pic>
        <p:nvPicPr>
          <p:cNvPr id="67" name="Picture 2" descr="Google Colaboratory Colab - Guía Completa Español - Marketing Branding"/>
          <p:cNvPicPr/>
          <p:nvPr/>
        </p:nvPicPr>
        <p:blipFill>
          <a:blip r:embed="rId3"/>
          <a:srcRect l="0" t="19556" r="0" b="20293"/>
          <a:stretch/>
        </p:blipFill>
        <p:spPr>
          <a:xfrm>
            <a:off x="6011280" y="4143960"/>
            <a:ext cx="4259160" cy="17078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520"/>
          </a:xfrm>
          <a:prstGeom prst="rect">
            <a:avLst/>
          </a:prstGeom>
          <a:noFill/>
          <a:ln w="0">
            <a:noFill/>
          </a:ln>
        </p:spPr>
        <p:txBody>
          <a:bodyPr anchor="ctr">
            <a:noAutofit/>
          </a:bodyPr>
          <a:p>
            <a:pPr indent="0">
              <a:lnSpc>
                <a:spcPct val="90000"/>
              </a:lnSpc>
              <a:buNone/>
              <a:tabLst>
                <a:tab algn="l" pos="0"/>
              </a:tabLst>
            </a:pPr>
            <a:r>
              <a:rPr b="0" lang="es-ES" sz="4400" spc="-1" strike="noStrike">
                <a:solidFill>
                  <a:srgbClr val="ff0000"/>
                </a:solidFill>
                <a:latin typeface="Calibri"/>
                <a:ea typeface="Calibri"/>
              </a:rPr>
              <a:t>Algunas aplicaciones</a:t>
            </a:r>
            <a:endParaRPr b="0" lang="en-US" sz="4400" spc="-1" strike="noStrike">
              <a:solidFill>
                <a:srgbClr val="000000"/>
              </a:solidFill>
              <a:latin typeface="Arial"/>
            </a:endParaRPr>
          </a:p>
        </p:txBody>
      </p:sp>
      <p:pic>
        <p:nvPicPr>
          <p:cNvPr id="69" name="Google Shape;134;ga264c5d9f9_0_333" descr=""/>
          <p:cNvPicPr/>
          <p:nvPr/>
        </p:nvPicPr>
        <p:blipFill>
          <a:blip r:embed="rId1"/>
          <a:stretch/>
        </p:blipFill>
        <p:spPr>
          <a:xfrm>
            <a:off x="2385360" y="1766520"/>
            <a:ext cx="3435840" cy="2286360"/>
          </a:xfrm>
          <a:prstGeom prst="rect">
            <a:avLst/>
          </a:prstGeom>
          <a:ln w="0">
            <a:noFill/>
          </a:ln>
        </p:spPr>
      </p:pic>
      <p:pic>
        <p:nvPicPr>
          <p:cNvPr id="70" name="Google Shape;135;ga264c5d9f9_0_333" descr=""/>
          <p:cNvPicPr/>
          <p:nvPr/>
        </p:nvPicPr>
        <p:blipFill>
          <a:blip r:embed="rId2"/>
          <a:stretch/>
        </p:blipFill>
        <p:spPr>
          <a:xfrm>
            <a:off x="7113240" y="1955880"/>
            <a:ext cx="3682080" cy="1906920"/>
          </a:xfrm>
          <a:prstGeom prst="rect">
            <a:avLst/>
          </a:prstGeom>
          <a:ln w="0">
            <a:noFill/>
          </a:ln>
        </p:spPr>
      </p:pic>
      <p:pic>
        <p:nvPicPr>
          <p:cNvPr id="71" name="Google Shape;136;ga264c5d9f9_0_333" descr=""/>
          <p:cNvPicPr/>
          <p:nvPr/>
        </p:nvPicPr>
        <p:blipFill>
          <a:blip r:embed="rId3"/>
          <a:stretch/>
        </p:blipFill>
        <p:spPr>
          <a:xfrm>
            <a:off x="1180080" y="4453920"/>
            <a:ext cx="3003120" cy="2027880"/>
          </a:xfrm>
          <a:prstGeom prst="rect">
            <a:avLst/>
          </a:prstGeom>
          <a:ln w="0">
            <a:noFill/>
          </a:ln>
        </p:spPr>
      </p:pic>
      <p:pic>
        <p:nvPicPr>
          <p:cNvPr id="72" name="Google Shape;137;ga264c5d9f9_0_333" descr=""/>
          <p:cNvPicPr/>
          <p:nvPr/>
        </p:nvPicPr>
        <p:blipFill>
          <a:blip r:embed="rId4"/>
          <a:stretch/>
        </p:blipFill>
        <p:spPr>
          <a:xfrm>
            <a:off x="5326920" y="4128480"/>
            <a:ext cx="3116520" cy="1906920"/>
          </a:xfrm>
          <a:prstGeom prst="rect">
            <a:avLst/>
          </a:prstGeom>
          <a:ln w="0">
            <a:noFill/>
          </a:ln>
        </p:spPr>
      </p:pic>
      <p:sp>
        <p:nvSpPr>
          <p:cNvPr id="73" name="Google Shape;138;ga264c5d9f9_0_333"/>
          <p:cNvSpPr/>
          <p:nvPr/>
        </p:nvSpPr>
        <p:spPr>
          <a:xfrm>
            <a:off x="5383800" y="6124320"/>
            <a:ext cx="3003120" cy="51696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300" spc="-1" strike="noStrike">
                <a:solidFill>
                  <a:schemeClr val="lt1"/>
                </a:solidFill>
                <a:latin typeface="Calibri"/>
                <a:ea typeface="Calibri"/>
              </a:rPr>
              <a:t>Real time traductor for conference</a:t>
            </a:r>
            <a:endParaRPr b="0" lang="en-US" sz="1300" spc="-1" strike="noStrike">
              <a:latin typeface="Arial"/>
            </a:endParaRPr>
          </a:p>
        </p:txBody>
      </p:sp>
      <p:sp>
        <p:nvSpPr>
          <p:cNvPr id="74" name="Google Shape;139;ga264c5d9f9_0_333"/>
          <p:cNvSpPr/>
          <p:nvPr/>
        </p:nvSpPr>
        <p:spPr>
          <a:xfrm>
            <a:off x="8594640" y="5869080"/>
            <a:ext cx="3003120" cy="51696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0" lang="es-ES" sz="1300" spc="-1" strike="noStrike" u="sng">
                <a:solidFill>
                  <a:schemeClr val="hlink"/>
                </a:solidFill>
                <a:uFillTx/>
                <a:latin typeface="Calibri"/>
                <a:ea typeface="Calibri"/>
                <a:hlinkClick r:id="rId5"/>
              </a:rPr>
              <a:t>Trailers</a:t>
            </a:r>
            <a:r>
              <a:rPr b="0" lang="es-ES" sz="1300" spc="-1" strike="noStrike" u="sng">
                <a:solidFill>
                  <a:schemeClr val="hlink"/>
                </a:solidFill>
                <a:uFillTx/>
                <a:latin typeface="Calibri"/>
                <a:ea typeface="Calibri"/>
                <a:hlinkClick r:id="rId6"/>
              </a:rPr>
              <a:t> hechos por una IA</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76640" y="2330280"/>
            <a:ext cx="7638480" cy="2197440"/>
          </a:xfrm>
          <a:prstGeom prst="rect">
            <a:avLst/>
          </a:prstGeom>
          <a:noFill/>
          <a:ln w="0">
            <a:noFill/>
          </a:ln>
        </p:spPr>
        <p:txBody>
          <a:bodyPr anchor="ctr">
            <a:noAutofit/>
          </a:bodyPr>
          <a:p>
            <a:pPr indent="0" algn="ctr">
              <a:lnSpc>
                <a:spcPct val="90000"/>
              </a:lnSpc>
              <a:buNone/>
              <a:tabLst>
                <a:tab algn="l" pos="0"/>
              </a:tabLst>
            </a:pPr>
            <a:r>
              <a:rPr b="0" lang="es-ES" sz="4400" spc="-1" strike="noStrike">
                <a:solidFill>
                  <a:srgbClr val="ff0000"/>
                </a:solidFill>
                <a:latin typeface="Calibri"/>
                <a:ea typeface="Calibri"/>
              </a:rPr>
              <a:t>Neural Networks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1776</TotalTime>
  <Application>LibreOffice/7.4.1.2$Windows_X86_64 LibreOffice_project/3c58a8f3a960df8bc8fd77b461821e42c061c5f0</Application>
  <AppVersion>15.0000</AppVersion>
  <Words>1783</Words>
  <Paragraphs>195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2020-05-12T19:48:30Z</dcterms:created>
  <dc:creator>Gabriel VT</dc:creator>
  <dc:description/>
  <dc:language>en-US</dc:language>
  <cp:lastModifiedBy/>
  <dcterms:modified xsi:type="dcterms:W3CDTF">2023-02-25T09:29:43Z</dcterms:modified>
  <cp:revision>7</cp:revision>
  <dc:subject/>
  <dc:title>Deep Learning - Introduction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32</vt:i4>
  </property>
  <property fmtid="{D5CDD505-2E9C-101B-9397-08002B2CF9AE}" pid="3" name="PresentationFormat">
    <vt:lpwstr>Panorámica</vt:lpwstr>
  </property>
  <property fmtid="{D5CDD505-2E9C-101B-9397-08002B2CF9AE}" pid="4" name="Slides">
    <vt:i4>32</vt:i4>
  </property>
</Properties>
</file>